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3" r:id="rId14"/>
    <p:sldId id="268" r:id="rId15"/>
    <p:sldId id="271" r:id="rId16"/>
    <p:sldId id="278" r:id="rId17"/>
    <p:sldId id="277" r:id="rId18"/>
    <p:sldId id="276" r:id="rId19"/>
    <p:sldId id="275" r:id="rId20"/>
    <p:sldId id="274" r:id="rId21"/>
    <p:sldId id="273" r:id="rId22"/>
    <p:sldId id="272" r:id="rId23"/>
    <p:sldId id="270" r:id="rId24"/>
    <p:sldId id="282" r:id="rId25"/>
    <p:sldId id="281" r:id="rId26"/>
    <p:sldId id="280" r:id="rId27"/>
    <p:sldId id="269"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88D35E-FFF3-43D9-80AC-55F1E5EC3D30}">
          <p14:sldIdLst>
            <p14:sldId id="256"/>
            <p14:sldId id="257"/>
            <p14:sldId id="258"/>
            <p14:sldId id="259"/>
            <p14:sldId id="260"/>
            <p14:sldId id="261"/>
            <p14:sldId id="262"/>
            <p14:sldId id="263"/>
            <p14:sldId id="264"/>
            <p14:sldId id="265"/>
            <p14:sldId id="266"/>
            <p14:sldId id="267"/>
            <p14:sldId id="283"/>
            <p14:sldId id="268"/>
            <p14:sldId id="271"/>
            <p14:sldId id="278"/>
            <p14:sldId id="277"/>
            <p14:sldId id="276"/>
            <p14:sldId id="275"/>
            <p14:sldId id="274"/>
            <p14:sldId id="273"/>
            <p14:sldId id="272"/>
            <p14:sldId id="270"/>
            <p14:sldId id="282"/>
            <p14:sldId id="281"/>
            <p14:sldId id="280"/>
            <p14:sldId id="269"/>
          </p14:sldIdLst>
        </p14:section>
        <p14:section name="Untitled Section" id="{EAA0E355-B016-44F6-A7CD-06E6AC1EC7A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02" autoAdjust="0"/>
  </p:normalViewPr>
  <p:slideViewPr>
    <p:cSldViewPr>
      <p:cViewPr>
        <p:scale>
          <a:sx n="66" d="100"/>
          <a:sy n="66" d="100"/>
        </p:scale>
        <p:origin x="-142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custScaleY="165560" custLinFactNeighborX="-176" custLinFactNeighborY="829"/>
      <dgm:spPr/>
    </dgm:pt>
    <dgm:pt modelId="{7B103496-DA0E-4685-89BE-480B410F7FCF}" type="pres">
      <dgm:prSet presAssocID="{0BDD2C3F-9F64-4AFC-BDFA-99B0FD662495}" presName="rect1" presStyleLbl="node1" presStyleIdx="0" presStyleCnt="4" custLinFactNeighborX="-11372" custLinFactNeighborY="-49299">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custLinFactNeighborX="16982" custLinFactNeighborY="-49299">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custLinFactNeighborX="6189" custLinFactNeighborY="53078">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custScaleX="122439" custScaleY="165119" custLinFactNeighborX="5762" custLinFactNeighborY="53078">
        <dgm:presLayoutVars>
          <dgm:chMax val="0"/>
          <dgm:chPref val="0"/>
          <dgm:bulletEnabled val="1"/>
        </dgm:presLayoutVars>
      </dgm:prSet>
      <dgm:spPr/>
      <dgm:t>
        <a:bodyPr/>
        <a:lstStyle/>
        <a:p>
          <a:endParaRPr lang="en-US"/>
        </a:p>
      </dgm:t>
    </dgm:pt>
  </dgm:ptLst>
  <dgm:cxnLst>
    <dgm:cxn modelId="{DA4E90B8-EA0D-4914-8059-3B88CD280A13}"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25F4553-C599-4B68-B05A-1BBFD018C5A9}"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446FAA61-6447-421F-9BE6-D50037D51CCA}" type="presOf" srcId="{A6BA014C-D5CD-45B0-A6E8-DE38B4DCEFFA}" destId="{7B103496-DA0E-4685-89BE-480B410F7FCF}" srcOrd="0" destOrd="0" presId="urn:microsoft.com/office/officeart/2005/8/layout/matrix2"/>
    <dgm:cxn modelId="{253A4AE4-13DA-40A5-BDDA-BBE6A3EB1A1C}" type="presOf" srcId="{66F65BFA-2C7D-4B52-A360-F48BEE6838C0}" destId="{65245A7B-7C16-44E2-AEE8-3B675CFCEFDA}" srcOrd="0" destOrd="0" presId="urn:microsoft.com/office/officeart/2005/8/layout/matrix2"/>
    <dgm:cxn modelId="{CA854862-FF4C-476C-84A2-FCCEDD8D2CC9}" type="presOf" srcId="{192D9088-0E6C-46F1-9F85-A5FD4F11ECA9}" destId="{97980B12-612D-45AF-96B7-86D66152C1E9}"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9A3BF059-FEC7-4356-930B-ED055830F77B}" type="presParOf" srcId="{409AB205-CA75-4F34-9950-D1778ABE0C5D}" destId="{18D709CE-CC30-452B-94AF-D369BF8838EE}" srcOrd="0" destOrd="0" presId="urn:microsoft.com/office/officeart/2005/8/layout/matrix2"/>
    <dgm:cxn modelId="{9D07015A-C5F5-45CE-A81F-492CB0ABB1AB}" type="presParOf" srcId="{409AB205-CA75-4F34-9950-D1778ABE0C5D}" destId="{7B103496-DA0E-4685-89BE-480B410F7FCF}" srcOrd="1" destOrd="0" presId="urn:microsoft.com/office/officeart/2005/8/layout/matrix2"/>
    <dgm:cxn modelId="{9F288C22-A550-4684-BE60-1307C844C509}" type="presParOf" srcId="{409AB205-CA75-4F34-9950-D1778ABE0C5D}" destId="{97980B12-612D-45AF-96B7-86D66152C1E9}" srcOrd="2" destOrd="0" presId="urn:microsoft.com/office/officeart/2005/8/layout/matrix2"/>
    <dgm:cxn modelId="{67EA61C4-FBD9-4681-B71C-EC40B2D65973}" type="presParOf" srcId="{409AB205-CA75-4F34-9950-D1778ABE0C5D}" destId="{65245A7B-7C16-44E2-AEE8-3B675CFCEFDA}" srcOrd="3" destOrd="0" presId="urn:microsoft.com/office/officeart/2005/8/layout/matrix2"/>
    <dgm:cxn modelId="{7B6197AD-EA4E-4741-8B29-74911E0C0BA4}"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762007"/>
          <a:ext cx="3254375" cy="5387943"/>
        </a:xfrm>
        <a:prstGeom prst="quadArrow">
          <a:avLst>
            <a:gd name="adj1" fmla="val 2000"/>
            <a:gd name="adj2" fmla="val 4000"/>
            <a:gd name="adj3" fmla="val 5000"/>
          </a:avLst>
        </a:prstGeom>
        <a:gradFill rotWithShape="0">
          <a:gsLst>
            <a:gs pos="0">
              <a:schemeClr val="accent2">
                <a:tint val="40000"/>
                <a:hueOff val="0"/>
                <a:satOff val="0"/>
                <a:lumOff val="0"/>
                <a:alphaOff val="0"/>
                <a:lumMod val="95000"/>
              </a:schemeClr>
            </a:gs>
            <a:gs pos="100000">
              <a:schemeClr val="accent2">
                <a:tint val="40000"/>
                <a:hueOff val="0"/>
                <a:satOff val="0"/>
                <a:lumOff val="0"/>
                <a:alphaOff val="0"/>
                <a:shade val="82000"/>
                <a:satMod val="125000"/>
                <a:lumMod val="7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63499" y="1371597"/>
          <a:ext cx="1301750" cy="1301750"/>
        </a:xfrm>
        <a:prstGeom prst="roundRect">
          <a:avLst/>
        </a:prstGeom>
        <a:gradFill rotWithShape="0">
          <a:gsLst>
            <a:gs pos="0">
              <a:schemeClr val="accent2">
                <a:hueOff val="0"/>
                <a:satOff val="0"/>
                <a:lumOff val="0"/>
                <a:alphaOff val="0"/>
                <a:lumMod val="95000"/>
              </a:schemeClr>
            </a:gs>
            <a:gs pos="100000">
              <a:schemeClr val="accent2">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127045" y="1435143"/>
        <a:ext cx="1174658" cy="1174658"/>
      </dsp:txXfrm>
    </dsp:sp>
    <dsp:sp modelId="{97980B12-612D-45AF-96B7-86D66152C1E9}">
      <dsp:nvSpPr>
        <dsp:cNvPr id="0" name=""/>
        <dsp:cNvSpPr/>
      </dsp:nvSpPr>
      <dsp:spPr>
        <a:xfrm>
          <a:off x="1952625" y="1371597"/>
          <a:ext cx="1301750" cy="1301750"/>
        </a:xfrm>
        <a:prstGeom prst="roundRect">
          <a:avLst/>
        </a:prstGeom>
        <a:gradFill rotWithShape="0">
          <a:gsLst>
            <a:gs pos="0">
              <a:schemeClr val="accent3">
                <a:hueOff val="0"/>
                <a:satOff val="0"/>
                <a:lumOff val="0"/>
                <a:alphaOff val="0"/>
                <a:lumMod val="95000"/>
              </a:schemeClr>
            </a:gs>
            <a:gs pos="100000">
              <a:schemeClr val="accent3">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2016171" y="1435143"/>
        <a:ext cx="1174658" cy="1174658"/>
      </dsp:txXfrm>
    </dsp:sp>
    <dsp:sp modelId="{65245A7B-7C16-44E2-AEE8-3B675CFCEFDA}">
      <dsp:nvSpPr>
        <dsp:cNvPr id="0" name=""/>
        <dsp:cNvSpPr/>
      </dsp:nvSpPr>
      <dsp:spPr>
        <a:xfrm>
          <a:off x="292099" y="4233845"/>
          <a:ext cx="1301750" cy="1301750"/>
        </a:xfrm>
        <a:prstGeom prst="roundRect">
          <a:avLst/>
        </a:prstGeom>
        <a:gradFill rotWithShape="0">
          <a:gsLst>
            <a:gs pos="0">
              <a:schemeClr val="accent4">
                <a:hueOff val="0"/>
                <a:satOff val="0"/>
                <a:lumOff val="0"/>
                <a:alphaOff val="0"/>
                <a:lumMod val="95000"/>
              </a:schemeClr>
            </a:gs>
            <a:gs pos="100000">
              <a:schemeClr val="accent4">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355645" y="4297391"/>
        <a:ext cx="1174658" cy="1174658"/>
      </dsp:txXfrm>
    </dsp:sp>
    <dsp:sp modelId="{B80B054A-6F89-48AB-AE26-0079B56D1C05}">
      <dsp:nvSpPr>
        <dsp:cNvPr id="0" name=""/>
        <dsp:cNvSpPr/>
      </dsp:nvSpPr>
      <dsp:spPr>
        <a:xfrm>
          <a:off x="1660525" y="3810002"/>
          <a:ext cx="1593849" cy="2149436"/>
        </a:xfrm>
        <a:prstGeom prst="roundRect">
          <a:avLst/>
        </a:prstGeom>
        <a:gradFill rotWithShape="0">
          <a:gsLst>
            <a:gs pos="0">
              <a:schemeClr val="accent5">
                <a:hueOff val="0"/>
                <a:satOff val="0"/>
                <a:lumOff val="0"/>
                <a:alphaOff val="0"/>
                <a:lumMod val="95000"/>
              </a:schemeClr>
            </a:gs>
            <a:gs pos="100000">
              <a:schemeClr val="accent5">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1738330" y="3887807"/>
        <a:ext cx="1438239" cy="199382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pPr/>
              <a:t>8/20/2022</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5052545"/>
            <a:ext cx="7263205" cy="1805455"/>
          </a:xfrm>
        </p:spPr>
        <p:txBody>
          <a:bodyPr>
            <a:normAutofit/>
          </a:bodyPr>
          <a:lstStyle/>
          <a:p>
            <a:r>
              <a:rPr lang="en-US" b="1" u="sng" dirty="0"/>
              <a:t>Prepared by:</a:t>
            </a:r>
          </a:p>
          <a:p>
            <a:r>
              <a:rPr lang="en-US" b="1" u="sng" dirty="0" err="1" smtClean="0"/>
              <a:t>Neeraj</a:t>
            </a:r>
            <a:r>
              <a:rPr lang="en-US" b="1" u="sng" dirty="0" smtClean="0"/>
              <a:t> Kumar</a:t>
            </a:r>
            <a:endParaRPr lang="en-US" b="1" u="sng" dirty="0"/>
          </a:p>
          <a:p>
            <a:r>
              <a:rPr lang="en-US" b="1" u="sng" dirty="0"/>
              <a:t>Batch </a:t>
            </a:r>
            <a:r>
              <a:rPr lang="en-US" b="1" u="sng" dirty="0" smtClean="0"/>
              <a:t>1842</a:t>
            </a:r>
            <a:endParaRPr lang="en-US" b="1" u="sng" dirty="0"/>
          </a:p>
          <a:p>
            <a:endParaRPr lang="en-US" dirty="0"/>
          </a:p>
        </p:txBody>
      </p:sp>
      <p:sp>
        <p:nvSpPr>
          <p:cNvPr id="2" name="Title 1"/>
          <p:cNvSpPr>
            <a:spLocks noGrp="1"/>
          </p:cNvSpPr>
          <p:nvPr>
            <p:ph type="ctrTitle"/>
          </p:nvPr>
        </p:nvSpPr>
        <p:spPr>
          <a:xfrm>
            <a:off x="838200" y="304800"/>
            <a:ext cx="7175351" cy="3352800"/>
          </a:xfrm>
        </p:spPr>
        <p:txBody>
          <a:bodyPr/>
          <a:lstStyle/>
          <a:p>
            <a:pPr marL="182880" indent="0">
              <a:buNone/>
            </a:pPr>
            <a:r>
              <a:rPr lang="en-US" dirty="0"/>
              <a:t>Customer Retention Case Study Presentation</a:t>
            </a:r>
          </a:p>
        </p:txBody>
      </p:sp>
    </p:spTree>
    <p:extLst>
      <p:ext uri="{BB962C8B-B14F-4D97-AF65-F5344CB8AC3E}">
        <p14:creationId xmlns:p14="http://schemas.microsoft.com/office/powerpoint/2010/main" val="42073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6DF5F7C-0021-47C3-A49F-4F98A99BD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8458199" y="-3632031"/>
            <a:ext cx="1600199" cy="1798838"/>
          </a:xfrm>
          <a:prstGeom prst="rect">
            <a:avLst/>
          </a:prstGeom>
        </p:spPr>
      </p:pic>
      <p:sp>
        <p:nvSpPr>
          <p:cNvPr id="6" name="Title 3">
            <a:extLst>
              <a:ext uri="{FF2B5EF4-FFF2-40B4-BE49-F238E27FC236}">
                <a16:creationId xmlns="" xmlns:a16="http://schemas.microsoft.com/office/drawing/2014/main" id="{61735D96-E10B-4817-8C1F-175E1C737FF6}"/>
              </a:ext>
            </a:extLst>
          </p:cNvPr>
          <p:cNvSpPr txBox="1">
            <a:spLocks/>
          </p:cNvSpPr>
          <p:nvPr/>
        </p:nvSpPr>
        <p:spPr>
          <a:xfrm>
            <a:off x="76200" y="132156"/>
            <a:ext cx="4495800" cy="1143191"/>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IN" sz="3200" dirty="0" smtClean="0"/>
              <a:t>Objective</a:t>
            </a:r>
            <a:endParaRPr lang="en-IN" dirty="0"/>
          </a:p>
        </p:txBody>
      </p:sp>
      <p:sp>
        <p:nvSpPr>
          <p:cNvPr id="7" name="Content Placeholder 4">
            <a:extLst>
              <a:ext uri="{FF2B5EF4-FFF2-40B4-BE49-F238E27FC236}">
                <a16:creationId xmlns="" xmlns:a16="http://schemas.microsoft.com/office/drawing/2014/main" id="{0EBF189C-950B-4A75-95EF-4B52A041292F}"/>
              </a:ext>
            </a:extLst>
          </p:cNvPr>
          <p:cNvSpPr txBox="1">
            <a:spLocks/>
          </p:cNvSpPr>
          <p:nvPr/>
        </p:nvSpPr>
        <p:spPr>
          <a:xfrm>
            <a:off x="76200" y="1275347"/>
            <a:ext cx="6445769" cy="5430253"/>
          </a:xfrm>
          <a:prstGeom prst="rect">
            <a:avLst/>
          </a:prstGeom>
        </p:spPr>
        <p:txBody>
          <a:bodyPr>
            <a:normAutofit lnSpcReduction="1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Ø"/>
            </a:pPr>
            <a:endParaRPr lang="en-IN" sz="2400" dirty="0" smtClean="0"/>
          </a:p>
          <a:p>
            <a:pPr marL="342900" indent="-342900">
              <a:buFont typeface="Wingdings" panose="05000000000000000000" pitchFamily="2" charset="2"/>
              <a:buChar char="Ø"/>
            </a:pPr>
            <a:r>
              <a:rPr lang="en-IN" sz="2400" dirty="0" smtClean="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smtClean="0"/>
          </a:p>
          <a:p>
            <a:pPr marL="342900" indent="-342900">
              <a:buFont typeface="Wingdings" panose="05000000000000000000" pitchFamily="2" charset="2"/>
              <a:buChar char="Ø"/>
            </a:pPr>
            <a:r>
              <a:rPr lang="en-IN" sz="2400" dirty="0" smtClean="0"/>
              <a:t>Using the model I was tasked with determining which features were most influential in loss of valuable customer and then making a plan for how the company could use this information to increase customer retention.</a:t>
            </a:r>
          </a:p>
          <a:p>
            <a:endParaRPr lang="en-IN" dirty="0"/>
          </a:p>
        </p:txBody>
      </p:sp>
      <p:pic>
        <p:nvPicPr>
          <p:cNvPr id="8" name="Picture 7">
            <a:extLst>
              <a:ext uri="{FF2B5EF4-FFF2-40B4-BE49-F238E27FC236}">
                <a16:creationId xmlns="" xmlns:a16="http://schemas.microsoft.com/office/drawing/2014/main" id="{319BE7FA-E7A1-4E47-8B10-EFE919FF8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7628" y="2023560"/>
            <a:ext cx="2948372" cy="3691439"/>
          </a:xfrm>
          <a:prstGeom prst="rect">
            <a:avLst/>
          </a:prstGeom>
        </p:spPr>
      </p:pic>
    </p:spTree>
    <p:extLst>
      <p:ext uri="{BB962C8B-B14F-4D97-AF65-F5344CB8AC3E}">
        <p14:creationId xmlns:p14="http://schemas.microsoft.com/office/powerpoint/2010/main" val="2652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p:cNvSpPr txBox="1">
            <a:spLocks/>
          </p:cNvSpPr>
          <p:nvPr/>
        </p:nvSpPr>
        <p:spPr>
          <a:xfrm>
            <a:off x="152400" y="0"/>
            <a:ext cx="8897828" cy="140053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Exploratory Data Analysis (EDA)</a:t>
            </a:r>
            <a:endParaRPr lang="en-US" dirty="0"/>
          </a:p>
        </p:txBody>
      </p:sp>
      <p:graphicFrame>
        <p:nvGraphicFramePr>
          <p:cNvPr id="6" name="Table 2">
            <a:extLst>
              <a:ext uri="{FF2B5EF4-FFF2-40B4-BE49-F238E27FC236}">
                <a16:creationId xmlns="" xmlns:a16="http://schemas.microsoft.com/office/drawing/2014/main" id="{DF132E6B-034B-4861-85A5-FE16B1EBFAD0}"/>
              </a:ext>
            </a:extLst>
          </p:cNvPr>
          <p:cNvGraphicFramePr>
            <a:graphicFrameLocks/>
          </p:cNvGraphicFramePr>
          <p:nvPr>
            <p:extLst>
              <p:ext uri="{D42A27DB-BD31-4B8C-83A1-F6EECF244321}">
                <p14:modId xmlns:p14="http://schemas.microsoft.com/office/powerpoint/2010/main" val="2484137296"/>
              </p:ext>
            </p:extLst>
          </p:nvPr>
        </p:nvGraphicFramePr>
        <p:xfrm>
          <a:off x="376244" y="1006583"/>
          <a:ext cx="7543481" cy="5346606"/>
        </p:xfrm>
        <a:graphic>
          <a:graphicData uri="http://schemas.openxmlformats.org/drawingml/2006/table">
            <a:tbl>
              <a:tblPr firstRow="1" bandRow="1">
                <a:tableStyleId>{5C22544A-7EE6-4342-B048-85BDC9FD1C3A}</a:tableStyleId>
              </a:tblPr>
              <a:tblGrid>
                <a:gridCol w="2590800">
                  <a:extLst>
                    <a:ext uri="{9D8B030D-6E8A-4147-A177-3AD203B41FA5}">
                      <a16:colId xmlns="" xmlns:a16="http://schemas.microsoft.com/office/drawing/2014/main" val="2127632986"/>
                    </a:ext>
                  </a:extLst>
                </a:gridCol>
                <a:gridCol w="4952681">
                  <a:extLst>
                    <a:ext uri="{9D8B030D-6E8A-4147-A177-3AD203B41FA5}">
                      <a16:colId xmlns="" xmlns:a16="http://schemas.microsoft.com/office/drawing/2014/main" val="3740722723"/>
                    </a:ext>
                  </a:extLst>
                </a:gridCol>
              </a:tblGrid>
              <a:tr h="683166">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 xmlns:a16="http://schemas.microsoft.com/office/drawing/2014/main" val="1016013338"/>
                  </a:ext>
                </a:extLst>
              </a:tr>
              <a:tr h="370840">
                <a:tc>
                  <a:txBody>
                    <a:bodyPr/>
                    <a:lstStyle/>
                    <a:p>
                      <a:r>
                        <a:rPr lang="en-US" dirty="0"/>
                        <a:t>Hardware</a:t>
                      </a:r>
                      <a:endParaRPr lang="en-IN" dirty="0"/>
                    </a:p>
                  </a:txBody>
                  <a:tcPr/>
                </a:tc>
                <a:tc>
                  <a:txBody>
                    <a:bodyPr/>
                    <a:lstStyle/>
                    <a:p>
                      <a:endParaRPr lang="en-US" dirty="0"/>
                    </a:p>
                    <a:p>
                      <a:r>
                        <a:rPr lang="en-US" dirty="0"/>
                        <a:t>RAM: 8 GB</a:t>
                      </a:r>
                    </a:p>
                    <a:p>
                      <a:r>
                        <a:rPr lang="en-US" dirty="0"/>
                        <a:t>CPU : 11th Gen Intel(R) Core(TM) i5-1135G7 @ 2.40GHz   2.42 GPU :  NVIDIA GeForce GTX 1650 </a:t>
                      </a:r>
                      <a:r>
                        <a:rPr lang="en-US" dirty="0" err="1"/>
                        <a:t>Ti</a:t>
                      </a:r>
                      <a:endParaRPr lang="en-US" dirty="0"/>
                    </a:p>
                    <a:p>
                      <a:endParaRPr lang="en-IN" dirty="0"/>
                    </a:p>
                  </a:txBody>
                  <a:tcPr/>
                </a:tc>
                <a:extLst>
                  <a:ext uri="{0D108BD9-81ED-4DB2-BD59-A6C34878D82A}">
                    <a16:rowId xmlns=""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 xmlns:a16="http://schemas.microsoft.com/office/drawing/2014/main" val="3694411694"/>
                  </a:ext>
                </a:extLst>
              </a:tr>
            </a:tbl>
          </a:graphicData>
        </a:graphic>
      </p:graphicFrame>
      <p:pic>
        <p:nvPicPr>
          <p:cNvPr id="7" name="Picture 6">
            <a:extLst>
              <a:ext uri="{FF2B5EF4-FFF2-40B4-BE49-F238E27FC236}">
                <a16:creationId xmlns="" xmlns:a16="http://schemas.microsoft.com/office/drawing/2014/main" id="{AEA46CDB-B80C-4F3A-B988-C97C24D79DDB}"/>
              </a:ext>
            </a:extLst>
          </p:cNvPr>
          <p:cNvPicPr>
            <a:picLocks noChangeAspect="1"/>
          </p:cNvPicPr>
          <p:nvPr/>
        </p:nvPicPr>
        <p:blipFill>
          <a:blip r:embed="rId2" cstate="print"/>
          <a:stretch>
            <a:fillRect/>
          </a:stretch>
        </p:blipFill>
        <p:spPr>
          <a:xfrm>
            <a:off x="4362994" y="4932055"/>
            <a:ext cx="1213114" cy="457200"/>
          </a:xfrm>
          <a:prstGeom prst="rect">
            <a:avLst/>
          </a:prstGeom>
        </p:spPr>
      </p:pic>
      <p:pic>
        <p:nvPicPr>
          <p:cNvPr id="8" name="Picture 7">
            <a:extLst>
              <a:ext uri="{FF2B5EF4-FFF2-40B4-BE49-F238E27FC236}">
                <a16:creationId xmlns="" xmlns:a16="http://schemas.microsoft.com/office/drawing/2014/main" id="{2D3A0B24-A7DD-4564-AF29-5922CAB7C4BB}"/>
              </a:ext>
            </a:extLst>
          </p:cNvPr>
          <p:cNvPicPr>
            <a:picLocks noChangeAspect="1"/>
          </p:cNvPicPr>
          <p:nvPr/>
        </p:nvPicPr>
        <p:blipFill>
          <a:blip r:embed="rId3" cstate="print"/>
          <a:stretch>
            <a:fillRect/>
          </a:stretch>
        </p:blipFill>
        <p:spPr>
          <a:xfrm>
            <a:off x="4426188" y="5684642"/>
            <a:ext cx="1213114" cy="451434"/>
          </a:xfrm>
          <a:prstGeom prst="rect">
            <a:avLst/>
          </a:prstGeom>
        </p:spPr>
      </p:pic>
      <p:pic>
        <p:nvPicPr>
          <p:cNvPr id="9" name="Picture 8">
            <a:extLst>
              <a:ext uri="{FF2B5EF4-FFF2-40B4-BE49-F238E27FC236}">
                <a16:creationId xmlns="" xmlns:a16="http://schemas.microsoft.com/office/drawing/2014/main" id="{797AB01E-8495-49FB-9923-E65F89C84377}"/>
              </a:ext>
            </a:extLst>
          </p:cNvPr>
          <p:cNvPicPr>
            <a:picLocks noChangeAspect="1"/>
          </p:cNvPicPr>
          <p:nvPr/>
        </p:nvPicPr>
        <p:blipFill>
          <a:blip r:embed="rId4" cstate="print"/>
          <a:stretch>
            <a:fillRect/>
          </a:stretch>
        </p:blipFill>
        <p:spPr>
          <a:xfrm>
            <a:off x="6055287" y="4732367"/>
            <a:ext cx="1828800" cy="450955"/>
          </a:xfrm>
          <a:prstGeom prst="rect">
            <a:avLst/>
          </a:prstGeom>
        </p:spPr>
      </p:pic>
      <p:pic>
        <p:nvPicPr>
          <p:cNvPr id="10" name="Picture 9">
            <a:extLst>
              <a:ext uri="{FF2B5EF4-FFF2-40B4-BE49-F238E27FC236}">
                <a16:creationId xmlns="" xmlns:a16="http://schemas.microsoft.com/office/drawing/2014/main" id="{4D95E0F9-1C42-407C-9499-C855518E08E2}"/>
              </a:ext>
            </a:extLst>
          </p:cNvPr>
          <p:cNvPicPr>
            <a:picLocks noChangeAspect="1"/>
          </p:cNvPicPr>
          <p:nvPr/>
        </p:nvPicPr>
        <p:blipFill>
          <a:blip r:embed="rId5" cstate="print"/>
          <a:stretch>
            <a:fillRect/>
          </a:stretch>
        </p:blipFill>
        <p:spPr>
          <a:xfrm>
            <a:off x="5729100" y="6096000"/>
            <a:ext cx="1828800" cy="450955"/>
          </a:xfrm>
          <a:prstGeom prst="rect">
            <a:avLst/>
          </a:prstGeom>
        </p:spPr>
      </p:pic>
      <p:pic>
        <p:nvPicPr>
          <p:cNvPr id="11" name="Picture 10">
            <a:extLst>
              <a:ext uri="{FF2B5EF4-FFF2-40B4-BE49-F238E27FC236}">
                <a16:creationId xmlns="" xmlns:a16="http://schemas.microsoft.com/office/drawing/2014/main" id="{49E77B53-454D-4916-A279-77393E97F8AE}"/>
              </a:ext>
            </a:extLst>
          </p:cNvPr>
          <p:cNvPicPr>
            <a:picLocks noChangeAspect="1"/>
          </p:cNvPicPr>
          <p:nvPr/>
        </p:nvPicPr>
        <p:blipFill>
          <a:blip r:embed="rId6" cstate="print"/>
          <a:stretch>
            <a:fillRect/>
          </a:stretch>
        </p:blipFill>
        <p:spPr>
          <a:xfrm>
            <a:off x="7884087" y="4801941"/>
            <a:ext cx="1101139" cy="358714"/>
          </a:xfrm>
          <a:prstGeom prst="rect">
            <a:avLst/>
          </a:prstGeom>
        </p:spPr>
      </p:pic>
      <p:pic>
        <p:nvPicPr>
          <p:cNvPr id="12" name="Picture 11">
            <a:extLst>
              <a:ext uri="{FF2B5EF4-FFF2-40B4-BE49-F238E27FC236}">
                <a16:creationId xmlns="" xmlns:a16="http://schemas.microsoft.com/office/drawing/2014/main" id="{DEA3B50F-56F7-4DCA-A624-CFE9DF2B1874}"/>
              </a:ext>
            </a:extLst>
          </p:cNvPr>
          <p:cNvPicPr>
            <a:picLocks noChangeAspect="1"/>
          </p:cNvPicPr>
          <p:nvPr/>
        </p:nvPicPr>
        <p:blipFill>
          <a:blip r:embed="rId7" cstate="print"/>
          <a:stretch>
            <a:fillRect/>
          </a:stretch>
        </p:blipFill>
        <p:spPr>
          <a:xfrm>
            <a:off x="7259759" y="5389255"/>
            <a:ext cx="1754507" cy="768244"/>
          </a:xfrm>
          <a:prstGeom prst="rect">
            <a:avLst/>
          </a:prstGeom>
        </p:spPr>
      </p:pic>
      <p:pic>
        <p:nvPicPr>
          <p:cNvPr id="13" name="Picture 12">
            <a:extLst>
              <a:ext uri="{FF2B5EF4-FFF2-40B4-BE49-F238E27FC236}">
                <a16:creationId xmlns="" xmlns:a16="http://schemas.microsoft.com/office/drawing/2014/main" id="{182D69C6-87C8-4A7D-9158-CF569776E7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flipV="1">
            <a:off x="6400799" y="-1752600"/>
            <a:ext cx="1161719" cy="774479"/>
          </a:xfrm>
          <a:prstGeom prst="rect">
            <a:avLst/>
          </a:prstGeom>
        </p:spPr>
      </p:pic>
    </p:spTree>
    <p:extLst>
      <p:ext uri="{BB962C8B-B14F-4D97-AF65-F5344CB8AC3E}">
        <p14:creationId xmlns:p14="http://schemas.microsoft.com/office/powerpoint/2010/main" val="764242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1501742330"/>
              </p:ext>
            </p:extLst>
          </p:nvPr>
        </p:nvGraphicFramePr>
        <p:xfrm>
          <a:off x="12700" y="0"/>
          <a:ext cx="325437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 xmlns:a16="http://schemas.microsoft.com/office/drawing/2014/main" id="{08769216-1E75-4A50-9D29-91553CA90E8D}"/>
              </a:ext>
            </a:extLst>
          </p:cNvPr>
          <p:cNvSpPr txBox="1"/>
          <p:nvPr/>
        </p:nvSpPr>
        <p:spPr>
          <a:xfrm>
            <a:off x="3276600" y="914400"/>
            <a:ext cx="5867400" cy="3970318"/>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16114010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7F2879-46A6-48A6-92B1-2AD826D2F856}"/>
              </a:ext>
            </a:extLst>
          </p:cNvPr>
          <p:cNvSpPr txBox="1">
            <a:spLocks/>
          </p:cNvSpPr>
          <p:nvPr/>
        </p:nvSpPr>
        <p:spPr>
          <a:xfrm>
            <a:off x="-304799" y="-15316"/>
            <a:ext cx="7239000" cy="628808"/>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Dataset Description</a:t>
            </a:r>
            <a:endParaRPr lang="en-IN" dirty="0"/>
          </a:p>
        </p:txBody>
      </p:sp>
      <p:sp>
        <p:nvSpPr>
          <p:cNvPr id="3" name="Content Placeholder 2">
            <a:extLst>
              <a:ext uri="{FF2B5EF4-FFF2-40B4-BE49-F238E27FC236}">
                <a16:creationId xmlns="" xmlns:a16="http://schemas.microsoft.com/office/drawing/2014/main" id="{5D3A05AA-E285-4693-98DD-5709286DB2B6}"/>
              </a:ext>
            </a:extLst>
          </p:cNvPr>
          <p:cNvSpPr txBox="1">
            <a:spLocks/>
          </p:cNvSpPr>
          <p:nvPr/>
        </p:nvSpPr>
        <p:spPr>
          <a:xfrm>
            <a:off x="115926" y="2840996"/>
            <a:ext cx="4989473" cy="4017004"/>
          </a:xfrm>
          <a:prstGeom prst="rect">
            <a:avLst/>
          </a:prstGeom>
        </p:spPr>
        <p:txBody>
          <a:bodyPr>
            <a:normAutofit fontScale="92500" lnSpcReduction="1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buFont typeface="Georgia" pitchFamily="18" charset="0"/>
              <a:buNone/>
            </a:pPr>
            <a:r>
              <a:rPr lang="en-US" sz="2000" dirty="0" smtClean="0">
                <a:latin typeface="Constantia (Body)"/>
                <a:cs typeface="Arial"/>
              </a:rPr>
              <a:t>The data is collected from the Indian online shoppers. Our Dataset consists of reviews and feedbacks of customers on 5 top Indian Online Retailers : Amazon, </a:t>
            </a:r>
            <a:r>
              <a:rPr lang="en-US" sz="2000" dirty="0" err="1" smtClean="0">
                <a:latin typeface="Constantia (Body)"/>
                <a:cs typeface="Arial"/>
              </a:rPr>
              <a:t>Flipkart</a:t>
            </a:r>
            <a:r>
              <a:rPr lang="en-US" sz="2000" dirty="0" smtClean="0">
                <a:latin typeface="Constantia (Body)"/>
                <a:cs typeface="Arial"/>
              </a:rPr>
              <a:t>, </a:t>
            </a:r>
            <a:r>
              <a:rPr lang="en-US" sz="2000" dirty="0" err="1" smtClean="0">
                <a:latin typeface="Constantia (Body)"/>
                <a:cs typeface="Arial"/>
              </a:rPr>
              <a:t>Snapdeal</a:t>
            </a:r>
            <a:r>
              <a:rPr lang="en-US" sz="2000" dirty="0" smtClean="0">
                <a:latin typeface="Constantia (Body)"/>
                <a:cs typeface="Arial"/>
              </a:rPr>
              <a:t>, </a:t>
            </a:r>
            <a:r>
              <a:rPr lang="en-US" sz="2000" dirty="0" err="1" smtClean="0">
                <a:latin typeface="Constantia (Body)"/>
                <a:cs typeface="Arial"/>
              </a:rPr>
              <a:t>Myntra</a:t>
            </a:r>
            <a:r>
              <a:rPr lang="en-US" sz="2000" dirty="0" smtClean="0">
                <a:latin typeface="Constantia (Body)"/>
                <a:cs typeface="Arial"/>
              </a:rPr>
              <a:t> and </a:t>
            </a:r>
            <a:r>
              <a:rPr lang="en-US" sz="2000" dirty="0" err="1" smtClean="0">
                <a:latin typeface="Constantia (Body)"/>
                <a:cs typeface="Arial"/>
              </a:rPr>
              <a:t>Paytm</a:t>
            </a:r>
            <a:r>
              <a:rPr lang="en-US" sz="2000" dirty="0" smtClean="0">
                <a:latin typeface="Constantia (Body)"/>
                <a:cs typeface="Arial"/>
              </a:rPr>
              <a:t>.</a:t>
            </a:r>
          </a:p>
          <a:p>
            <a:pPr marL="0" indent="0">
              <a:buFont typeface="Georgia" pitchFamily="18" charset="0"/>
              <a:buNone/>
            </a:pPr>
            <a:r>
              <a:rPr lang="en-US" sz="2000" dirty="0" smtClean="0">
                <a:latin typeface="Constantia (Body)"/>
                <a:cs typeface="Arial"/>
              </a:rPr>
              <a:t>Questionnaire is formed on the basis of brand strength, brand empathy or commitment, overall customer satisfaction and perceived value for money with intention to recommend.</a:t>
            </a:r>
          </a:p>
          <a:p>
            <a:pPr marL="0" indent="0">
              <a:buFont typeface="Georgia" pitchFamily="18" charset="0"/>
              <a:buNone/>
            </a:pPr>
            <a:r>
              <a:rPr lang="en-US" sz="2000" dirty="0" smtClean="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 xmlns:a16="http://schemas.microsoft.com/office/drawing/2014/main" id="{4FAE7B2A-CD79-436A-A031-7B66B2106D17}"/>
              </a:ext>
            </a:extLst>
          </p:cNvPr>
          <p:cNvSpPr txBox="1">
            <a:spLocks/>
          </p:cNvSpPr>
          <p:nvPr/>
        </p:nvSpPr>
        <p:spPr>
          <a:xfrm>
            <a:off x="3406559" y="1564842"/>
            <a:ext cx="3760470" cy="942910"/>
          </a:xfrm>
          <a:prstGeom prst="rect">
            <a:avLst/>
          </a:prstGeom>
        </p:spPr>
        <p:txBody>
          <a:bodyPr>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buFont typeface="Georgia" pitchFamily="18" charset="0"/>
              <a:buNone/>
            </a:pPr>
            <a:r>
              <a:rPr lang="en-US" dirty="0" smtClean="0"/>
              <a:t>The top 5 Indian Online Retailers:</a:t>
            </a:r>
            <a:endParaRPr lang="en-IN" dirty="0"/>
          </a:p>
        </p:txBody>
      </p:sp>
      <p:pic>
        <p:nvPicPr>
          <p:cNvPr id="5" name="Picture 4" descr="Logo&#10;&#10;Description automatically generated">
            <a:extLst>
              <a:ext uri="{FF2B5EF4-FFF2-40B4-BE49-F238E27FC236}">
                <a16:creationId xmlns="" xmlns:a16="http://schemas.microsoft.com/office/drawing/2014/main" id="{CA0704B8-A0A2-4A79-9565-1C7498E2A8B6}"/>
              </a:ext>
            </a:extLst>
          </p:cNvPr>
          <p:cNvPicPr>
            <a:picLocks noChangeAspect="1"/>
          </p:cNvPicPr>
          <p:nvPr/>
        </p:nvPicPr>
        <p:blipFill>
          <a:blip r:embed="rId2" cstate="print"/>
          <a:stretch>
            <a:fillRect/>
          </a:stretch>
        </p:blipFill>
        <p:spPr>
          <a:xfrm>
            <a:off x="6216089" y="3048000"/>
            <a:ext cx="1436224" cy="796802"/>
          </a:xfrm>
          <a:prstGeom prst="rect">
            <a:avLst/>
          </a:prstGeom>
        </p:spPr>
      </p:pic>
      <p:pic>
        <p:nvPicPr>
          <p:cNvPr id="6" name="Picture 5" descr="Logo&#10;&#10;Description automatically generated">
            <a:extLst>
              <a:ext uri="{FF2B5EF4-FFF2-40B4-BE49-F238E27FC236}">
                <a16:creationId xmlns="" xmlns:a16="http://schemas.microsoft.com/office/drawing/2014/main" id="{20AF891F-A40A-44B9-B157-4F2242B56CA5}"/>
              </a:ext>
            </a:extLst>
          </p:cNvPr>
          <p:cNvPicPr>
            <a:picLocks noChangeAspect="1"/>
          </p:cNvPicPr>
          <p:nvPr/>
        </p:nvPicPr>
        <p:blipFill>
          <a:blip r:embed="rId3" cstate="print"/>
          <a:stretch>
            <a:fillRect/>
          </a:stretch>
        </p:blipFill>
        <p:spPr>
          <a:xfrm>
            <a:off x="7652313" y="3723846"/>
            <a:ext cx="1474575" cy="802483"/>
          </a:xfrm>
          <a:prstGeom prst="rect">
            <a:avLst/>
          </a:prstGeom>
        </p:spPr>
      </p:pic>
      <p:pic>
        <p:nvPicPr>
          <p:cNvPr id="7" name="Picture 6" descr="Logo&#10;&#10;Description automatically generated">
            <a:extLst>
              <a:ext uri="{FF2B5EF4-FFF2-40B4-BE49-F238E27FC236}">
                <a16:creationId xmlns="" xmlns:a16="http://schemas.microsoft.com/office/drawing/2014/main" id="{30644B5F-823D-4FCF-8AF4-EFEC0FB9CEF6}"/>
              </a:ext>
            </a:extLst>
          </p:cNvPr>
          <p:cNvPicPr>
            <a:picLocks noChangeAspect="1"/>
          </p:cNvPicPr>
          <p:nvPr/>
        </p:nvPicPr>
        <p:blipFill>
          <a:blip r:embed="rId4" cstate="print"/>
          <a:stretch>
            <a:fillRect/>
          </a:stretch>
        </p:blipFill>
        <p:spPr>
          <a:xfrm>
            <a:off x="7731879" y="4848981"/>
            <a:ext cx="1426635" cy="796615"/>
          </a:xfrm>
          <a:prstGeom prst="rect">
            <a:avLst/>
          </a:prstGeom>
        </p:spPr>
      </p:pic>
      <p:pic>
        <p:nvPicPr>
          <p:cNvPr id="8" name="Picture 7">
            <a:extLst>
              <a:ext uri="{FF2B5EF4-FFF2-40B4-BE49-F238E27FC236}">
                <a16:creationId xmlns="" xmlns:a16="http://schemas.microsoft.com/office/drawing/2014/main" id="{83DEA343-3B6B-4461-99ED-9DEB4FDC7D3E}"/>
              </a:ext>
            </a:extLst>
          </p:cNvPr>
          <p:cNvPicPr>
            <a:picLocks noChangeAspect="1"/>
          </p:cNvPicPr>
          <p:nvPr/>
        </p:nvPicPr>
        <p:blipFill>
          <a:blip r:embed="rId5" cstate="print"/>
          <a:stretch>
            <a:fillRect/>
          </a:stretch>
        </p:blipFill>
        <p:spPr>
          <a:xfrm>
            <a:off x="6590954" y="5885159"/>
            <a:ext cx="2281849" cy="557052"/>
          </a:xfrm>
          <a:prstGeom prst="rect">
            <a:avLst/>
          </a:prstGeom>
        </p:spPr>
      </p:pic>
      <p:pic>
        <p:nvPicPr>
          <p:cNvPr id="9" name="Picture 8">
            <a:extLst>
              <a:ext uri="{FF2B5EF4-FFF2-40B4-BE49-F238E27FC236}">
                <a16:creationId xmlns="" xmlns:a16="http://schemas.microsoft.com/office/drawing/2014/main" id="{A1BFB285-5953-4ED8-92D7-BDCE4EF57859}"/>
              </a:ext>
            </a:extLst>
          </p:cNvPr>
          <p:cNvPicPr>
            <a:picLocks noChangeAspect="1"/>
          </p:cNvPicPr>
          <p:nvPr/>
        </p:nvPicPr>
        <p:blipFill>
          <a:blip r:embed="rId6" cstate="print"/>
          <a:stretch>
            <a:fillRect/>
          </a:stretch>
        </p:blipFill>
        <p:spPr>
          <a:xfrm>
            <a:off x="5478900" y="4076112"/>
            <a:ext cx="1805357" cy="652490"/>
          </a:xfrm>
          <a:prstGeom prst="rect">
            <a:avLst/>
          </a:prstGeom>
        </p:spPr>
      </p:pic>
    </p:spTree>
    <p:extLst>
      <p:ext uri="{BB962C8B-B14F-4D97-AF65-F5344CB8AC3E}">
        <p14:creationId xmlns:p14="http://schemas.microsoft.com/office/powerpoint/2010/main" val="37817808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 xmlns:a16="http://schemas.microsoft.com/office/drawing/2014/main" id="{0C8A8149-B274-4AB1-A965-A2CE5545F3F7}"/>
              </a:ext>
            </a:extLst>
          </p:cNvPr>
          <p:cNvSpPr txBox="1">
            <a:spLocks/>
          </p:cNvSpPr>
          <p:nvPr/>
        </p:nvSpPr>
        <p:spPr>
          <a:xfrm>
            <a:off x="0" y="0"/>
            <a:ext cx="4114799" cy="1268252"/>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Visualization</a:t>
            </a:r>
            <a:endParaRPr lang="en-IN" dirty="0"/>
          </a:p>
        </p:txBody>
      </p:sp>
      <p:sp>
        <p:nvSpPr>
          <p:cNvPr id="6" name="Content Placeholder 4">
            <a:extLst>
              <a:ext uri="{FF2B5EF4-FFF2-40B4-BE49-F238E27FC236}">
                <a16:creationId xmlns="" xmlns:a16="http://schemas.microsoft.com/office/drawing/2014/main" id="{3DF2031A-238B-49A9-8ABB-8CBA0FD18DB7}"/>
              </a:ext>
            </a:extLst>
          </p:cNvPr>
          <p:cNvSpPr txBox="1">
            <a:spLocks/>
          </p:cNvSpPr>
          <p:nvPr/>
        </p:nvSpPr>
        <p:spPr>
          <a:xfrm>
            <a:off x="0" y="1268253"/>
            <a:ext cx="8677817" cy="4583894"/>
          </a:xfrm>
          <a:prstGeom prst="rect">
            <a:avLst/>
          </a:prstGeom>
        </p:spPr>
        <p:txBody>
          <a:bodyPr>
            <a:normAutofit fontScale="92500" lnSpcReduction="1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smtClean="0"/>
              <a:t>What is Data Visualization? Data visualization is defined as a graphical representation that contains the information and the data.</a:t>
            </a:r>
          </a:p>
          <a:p>
            <a:pPr>
              <a:buFont typeface="Wingdings" panose="05000000000000000000" pitchFamily="2" charset="2"/>
              <a:buChar char="Ø"/>
            </a:pPr>
            <a:r>
              <a:rPr lang="en-US" dirty="0" smtClean="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smtClean="0"/>
              <a:t>Different Types of Analysis for Data Visualization are</a:t>
            </a:r>
            <a:br>
              <a:rPr lang="en-US" dirty="0" smtClean="0"/>
            </a:br>
            <a:r>
              <a:rPr lang="en-US" dirty="0" smtClean="0"/>
              <a:t/>
            </a:r>
            <a:br>
              <a:rPr lang="en-US" dirty="0" smtClean="0"/>
            </a:br>
            <a:r>
              <a:rPr lang="en-US" dirty="0" err="1" smtClean="0"/>
              <a:t>Univariate</a:t>
            </a:r>
            <a:r>
              <a:rPr lang="en-US" dirty="0" smtClean="0"/>
              <a:t> Analysis: In the </a:t>
            </a:r>
            <a:r>
              <a:rPr lang="en-US" dirty="0" err="1" smtClean="0"/>
              <a:t>univariate</a:t>
            </a:r>
            <a:r>
              <a:rPr lang="en-US" dirty="0" smtClean="0"/>
              <a:t> analysis, we will be using a single feature to analyze almost all of its properties.</a:t>
            </a:r>
            <a:br>
              <a:rPr lang="en-US" dirty="0" smtClean="0"/>
            </a:br>
            <a:r>
              <a:rPr lang="en-US" dirty="0" smtClean="0"/>
              <a:t/>
            </a:r>
            <a:br>
              <a:rPr lang="en-US" dirty="0" smtClean="0"/>
            </a:br>
            <a:r>
              <a:rPr lang="en-US" dirty="0" smtClean="0"/>
              <a:t>Bivariate Analysis: When we compare the data between exactly 2 features then it is known as bivariate analysis.</a:t>
            </a:r>
            <a:br>
              <a:rPr lang="en-US" dirty="0" smtClean="0"/>
            </a:br>
            <a:r>
              <a:rPr lang="en-US" dirty="0" smtClean="0"/>
              <a:t/>
            </a:r>
            <a:br>
              <a:rPr lang="en-US" dirty="0" smtClean="0"/>
            </a:br>
            <a:r>
              <a:rPr lang="en-US" dirty="0" smtClean="0"/>
              <a:t>Multivariate Analysis: In the multivariate analysis, we will be comparing more than 2 variables.</a:t>
            </a:r>
            <a:endParaRPr lang="en-US" dirty="0"/>
          </a:p>
        </p:txBody>
      </p:sp>
      <p:pic>
        <p:nvPicPr>
          <p:cNvPr id="8" name="Picture 7">
            <a:extLst>
              <a:ext uri="{FF2B5EF4-FFF2-40B4-BE49-F238E27FC236}">
                <a16:creationId xmlns="" xmlns:a16="http://schemas.microsoft.com/office/drawing/2014/main" id="{4545B79E-B077-4973-9343-3C041006F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3600" y="3344801"/>
            <a:ext cx="3513199" cy="3513199"/>
          </a:xfrm>
          <a:prstGeom prst="rect">
            <a:avLst/>
          </a:prstGeom>
          <a:noFill/>
          <a:effectLst>
            <a:glow rad="101600">
              <a:schemeClr val="accent1">
                <a:alpha val="40000"/>
              </a:schemeClr>
            </a:glow>
          </a:effectLst>
        </p:spPr>
      </p:pic>
    </p:spTree>
    <p:extLst>
      <p:ext uri="{BB962C8B-B14F-4D97-AF65-F5344CB8AC3E}">
        <p14:creationId xmlns:p14="http://schemas.microsoft.com/office/powerpoint/2010/main" val="3683072942"/>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3485A4-80CE-4FE0-9EFC-8750D1114D8A}"/>
              </a:ext>
            </a:extLst>
          </p:cNvPr>
          <p:cNvSpPr txBox="1">
            <a:spLocks/>
          </p:cNvSpPr>
          <p:nvPr/>
        </p:nvSpPr>
        <p:spPr>
          <a:xfrm>
            <a:off x="0" y="149309"/>
            <a:ext cx="5581786" cy="729158"/>
          </a:xfrm>
          <a:prstGeom prst="rect">
            <a:avLst/>
          </a:prstGeom>
        </p:spPr>
        <p:txBody>
          <a:bodyPr>
            <a:normAutofit fontScale="92500" lnSpcReduction="1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err="1" smtClean="0"/>
              <a:t>Univariate</a:t>
            </a:r>
            <a:r>
              <a:rPr lang="en-US" dirty="0" smtClean="0"/>
              <a:t> Analysis:</a:t>
            </a:r>
            <a:endParaRPr lang="en-IN" dirty="0"/>
          </a:p>
        </p:txBody>
      </p:sp>
      <p:pic>
        <p:nvPicPr>
          <p:cNvPr id="3" name="Picture Placeholder 5">
            <a:extLst>
              <a:ext uri="{FF2B5EF4-FFF2-40B4-BE49-F238E27FC236}">
                <a16:creationId xmlns="" xmlns:a16="http://schemas.microsoft.com/office/drawing/2014/main" id="{789ADC5D-D2C3-41A0-A263-5BBDAF36F944}"/>
              </a:ext>
            </a:extLst>
          </p:cNvPr>
          <p:cNvPicPr>
            <a:picLocks noChangeAspect="1"/>
          </p:cNvPicPr>
          <p:nvPr/>
        </p:nvPicPr>
        <p:blipFill>
          <a:blip r:embed="rId2" cstate="print">
            <a:extLst>
              <a:ext uri="{28A0092B-C50C-407E-A947-70E740481C1C}">
                <a14:useLocalDpi xmlns:a14="http://schemas.microsoft.com/office/drawing/2010/main" val="0"/>
              </a:ext>
            </a:extLst>
          </a:blip>
          <a:srcRect l="9015" r="9015"/>
          <a:stretch>
            <a:fillRect/>
          </a:stretch>
        </p:blipFill>
        <p:spPr>
          <a:xfrm>
            <a:off x="372284" y="1487521"/>
            <a:ext cx="4783916" cy="5370479"/>
          </a:xfrm>
          <a:prstGeom prst="roundRect">
            <a:avLst>
              <a:gd name="adj" fmla="val 1858"/>
            </a:avLst>
          </a:prstGeom>
        </p:spPr>
      </p:pic>
      <p:sp>
        <p:nvSpPr>
          <p:cNvPr id="4" name="Text Placeholder 3">
            <a:extLst>
              <a:ext uri="{FF2B5EF4-FFF2-40B4-BE49-F238E27FC236}">
                <a16:creationId xmlns="" xmlns:a16="http://schemas.microsoft.com/office/drawing/2014/main" id="{9BF20371-834E-48B0-90F8-2E1A8FE0E00C}"/>
              </a:ext>
            </a:extLst>
          </p:cNvPr>
          <p:cNvSpPr txBox="1">
            <a:spLocks/>
          </p:cNvSpPr>
          <p:nvPr/>
        </p:nvSpPr>
        <p:spPr>
          <a:xfrm>
            <a:off x="5181600" y="2351084"/>
            <a:ext cx="3810000" cy="4202116"/>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1800" dirty="0" smtClean="0"/>
              <a:t>With the help of count plots I was able to get the total number of rows covered by each unique categorical value present in all the columns of our dataset.</a:t>
            </a:r>
          </a:p>
          <a:p>
            <a:endParaRPr lang="en-US" sz="1800" dirty="0" smtClean="0"/>
          </a:p>
          <a:p>
            <a:pPr marL="45720" indent="0">
              <a:buNone/>
            </a:pPr>
            <a:r>
              <a:rPr lang="en-US" sz="1800" dirty="0" smtClean="0"/>
              <a:t>I ensured that along with the total row number the percentage of data coverage is made visible too.</a:t>
            </a:r>
            <a:endParaRPr lang="en-IN" sz="1800" dirty="0"/>
          </a:p>
        </p:txBody>
      </p:sp>
      <p:pic>
        <p:nvPicPr>
          <p:cNvPr id="6" name="Picture 5">
            <a:extLst>
              <a:ext uri="{FF2B5EF4-FFF2-40B4-BE49-F238E27FC236}">
                <a16:creationId xmlns="" xmlns:a16="http://schemas.microsoft.com/office/drawing/2014/main" id="{8F7E435D-CBC4-46D4-883F-A8AA765113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513888"/>
            <a:ext cx="1749366" cy="1918698"/>
          </a:xfrm>
          <a:prstGeom prst="rect">
            <a:avLst/>
          </a:prstGeom>
        </p:spPr>
      </p:pic>
    </p:spTree>
    <p:extLst>
      <p:ext uri="{BB962C8B-B14F-4D97-AF65-F5344CB8AC3E}">
        <p14:creationId xmlns:p14="http://schemas.microsoft.com/office/powerpoint/2010/main" val="2919652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CB0E5-5A24-42AC-80F1-8C561ED0B3F9}"/>
              </a:ext>
            </a:extLst>
          </p:cNvPr>
          <p:cNvSpPr txBox="1">
            <a:spLocks/>
          </p:cNvSpPr>
          <p:nvPr/>
        </p:nvSpPr>
        <p:spPr>
          <a:xfrm>
            <a:off x="0" y="0"/>
            <a:ext cx="3810000" cy="867145"/>
          </a:xfrm>
          <a:prstGeom prst="rect">
            <a:avLst/>
          </a:prstGeom>
        </p:spPr>
        <p:txBody>
          <a:bodyPr>
            <a:normAutofit fontScale="70000" lnSpcReduction="2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Bivariate Analysis:</a:t>
            </a:r>
            <a:endParaRPr lang="en-IN" dirty="0"/>
          </a:p>
        </p:txBody>
      </p:sp>
      <p:pic>
        <p:nvPicPr>
          <p:cNvPr id="3" name="Picture Placeholder 5">
            <a:extLst>
              <a:ext uri="{FF2B5EF4-FFF2-40B4-BE49-F238E27FC236}">
                <a16:creationId xmlns="" xmlns:a16="http://schemas.microsoft.com/office/drawing/2014/main" id="{EA586F2F-44AB-4612-A039-24237623B85D}"/>
              </a:ext>
            </a:extLst>
          </p:cNvPr>
          <p:cNvPicPr>
            <a:picLocks noChangeAspect="1"/>
          </p:cNvPicPr>
          <p:nvPr/>
        </p:nvPicPr>
        <p:blipFill>
          <a:blip r:embed="rId2" cstate="print">
            <a:extLst>
              <a:ext uri="{28A0092B-C50C-407E-A947-70E740481C1C}">
                <a14:useLocalDpi xmlns:a14="http://schemas.microsoft.com/office/drawing/2010/main" val="0"/>
              </a:ext>
            </a:extLst>
          </a:blip>
          <a:srcRect l="8188" r="8188"/>
          <a:stretch>
            <a:fillRect/>
          </a:stretch>
        </p:blipFill>
        <p:spPr>
          <a:xfrm>
            <a:off x="199760" y="890992"/>
            <a:ext cx="5134240" cy="5814608"/>
          </a:xfrm>
          <a:prstGeom prst="roundRect">
            <a:avLst>
              <a:gd name="adj" fmla="val 1858"/>
            </a:avLst>
          </a:prstGeom>
        </p:spPr>
      </p:pic>
      <p:sp>
        <p:nvSpPr>
          <p:cNvPr id="4" name="Text Placeholder 3">
            <a:extLst>
              <a:ext uri="{FF2B5EF4-FFF2-40B4-BE49-F238E27FC236}">
                <a16:creationId xmlns="" xmlns:a16="http://schemas.microsoft.com/office/drawing/2014/main" id="{46961274-F841-4528-96A4-410DD501F9E7}"/>
              </a:ext>
            </a:extLst>
          </p:cNvPr>
          <p:cNvSpPr txBox="1">
            <a:spLocks/>
          </p:cNvSpPr>
          <p:nvPr/>
        </p:nvSpPr>
        <p:spPr>
          <a:xfrm>
            <a:off x="5334000" y="1066800"/>
            <a:ext cx="3810000" cy="5486401"/>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1800" dirty="0" smtClean="0"/>
              <a:t>Using the count plot along with the hue parameter I was able to generate analysis details comparing 2 columns of the dataset where the hue remained constant while the other one kept changing inside a loop.</a:t>
            </a:r>
          </a:p>
          <a:p>
            <a:endParaRPr lang="en-US" sz="1800" dirty="0" smtClean="0"/>
          </a:p>
          <a:p>
            <a:pPr marL="45720" indent="0">
              <a:buNone/>
            </a:pPr>
            <a:r>
              <a:rPr lang="en-US" sz="1800" dirty="0" smtClean="0"/>
              <a:t>The hue used in this plot is the “Gender” column showing the legend accordingly.</a:t>
            </a:r>
            <a:endParaRPr lang="en-IN" sz="1800" dirty="0"/>
          </a:p>
        </p:txBody>
      </p:sp>
      <p:pic>
        <p:nvPicPr>
          <p:cNvPr id="6" name="Picture 5">
            <a:extLst>
              <a:ext uri="{FF2B5EF4-FFF2-40B4-BE49-F238E27FC236}">
                <a16:creationId xmlns="" xmlns:a16="http://schemas.microsoft.com/office/drawing/2014/main" id="{3584ACE5-F6B3-4C82-9605-6E5714E2E2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6066" y="121747"/>
            <a:ext cx="1297933" cy="745398"/>
          </a:xfrm>
          <a:prstGeom prst="rect">
            <a:avLst/>
          </a:prstGeom>
        </p:spPr>
      </p:pic>
    </p:spTree>
    <p:extLst>
      <p:ext uri="{BB962C8B-B14F-4D97-AF65-F5344CB8AC3E}">
        <p14:creationId xmlns:p14="http://schemas.microsoft.com/office/powerpoint/2010/main" val="8772946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4502E-09A4-4EE7-A300-623CF490C0F9}"/>
              </a:ext>
            </a:extLst>
          </p:cNvPr>
          <p:cNvSpPr txBox="1">
            <a:spLocks/>
          </p:cNvSpPr>
          <p:nvPr/>
        </p:nvSpPr>
        <p:spPr>
          <a:xfrm>
            <a:off x="0" y="0"/>
            <a:ext cx="4341774" cy="696723"/>
          </a:xfrm>
          <a:prstGeom prst="rect">
            <a:avLst/>
          </a:prstGeom>
        </p:spPr>
        <p:txBody>
          <a:bodyPr>
            <a:normAutofit fontScale="82500" lnSpcReduction="1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Bivariate Analysis:</a:t>
            </a:r>
            <a:endParaRPr lang="en-IN" dirty="0"/>
          </a:p>
        </p:txBody>
      </p:sp>
      <p:pic>
        <p:nvPicPr>
          <p:cNvPr id="3" name="Picture Placeholder 5">
            <a:extLst>
              <a:ext uri="{FF2B5EF4-FFF2-40B4-BE49-F238E27FC236}">
                <a16:creationId xmlns="" xmlns:a16="http://schemas.microsoft.com/office/drawing/2014/main" id="{BF35C777-479C-44E2-9C34-441499A59FC3}"/>
              </a:ext>
            </a:extLst>
          </p:cNvPr>
          <p:cNvPicPr>
            <a:picLocks noChangeAspect="1"/>
          </p:cNvPicPr>
          <p:nvPr/>
        </p:nvPicPr>
        <p:blipFill>
          <a:blip r:embed="rId2" cstate="print">
            <a:extLst>
              <a:ext uri="{28A0092B-C50C-407E-A947-70E740481C1C}">
                <a14:useLocalDpi xmlns:a14="http://schemas.microsoft.com/office/drawing/2010/main" val="0"/>
              </a:ext>
            </a:extLst>
          </a:blip>
          <a:srcRect l="8188" r="8188"/>
          <a:stretch>
            <a:fillRect/>
          </a:stretch>
        </p:blipFill>
        <p:spPr>
          <a:xfrm>
            <a:off x="173585" y="699633"/>
            <a:ext cx="5617616" cy="6724013"/>
          </a:xfrm>
          <a:prstGeom prst="roundRect">
            <a:avLst>
              <a:gd name="adj" fmla="val 1858"/>
            </a:avLst>
          </a:prstGeom>
        </p:spPr>
      </p:pic>
      <p:sp>
        <p:nvSpPr>
          <p:cNvPr id="4" name="Text Placeholder 3">
            <a:extLst>
              <a:ext uri="{FF2B5EF4-FFF2-40B4-BE49-F238E27FC236}">
                <a16:creationId xmlns="" xmlns:a16="http://schemas.microsoft.com/office/drawing/2014/main" id="{DF649DA7-8D75-4ADF-B484-5F364206BB87}"/>
              </a:ext>
            </a:extLst>
          </p:cNvPr>
          <p:cNvSpPr txBox="1">
            <a:spLocks/>
          </p:cNvSpPr>
          <p:nvPr/>
        </p:nvSpPr>
        <p:spPr>
          <a:xfrm>
            <a:off x="6117185" y="228600"/>
            <a:ext cx="2844060" cy="6188552"/>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1800" dirty="0" smtClean="0"/>
              <a:t>Using the count plot along with the hue parameter I was able to generate analysis details comparing 2 columns of the dataset where the hue remained constant while the other one kept changing inside a loop.</a:t>
            </a:r>
          </a:p>
          <a:p>
            <a:endParaRPr lang="en-US" sz="1800" dirty="0" smtClean="0"/>
          </a:p>
          <a:p>
            <a:pPr marL="45720" indent="0">
              <a:buNone/>
            </a:pPr>
            <a:r>
              <a:rPr lang="en-US" sz="1800" dirty="0" smtClean="0"/>
              <a:t>The hue used in this plot is the “Age” column showing the legend accordingly.</a:t>
            </a:r>
            <a:endParaRPr lang="en-IN" sz="1800" dirty="0" smtClean="0"/>
          </a:p>
          <a:p>
            <a:endParaRPr lang="en-IN" sz="1800" dirty="0"/>
          </a:p>
        </p:txBody>
      </p:sp>
      <p:pic>
        <p:nvPicPr>
          <p:cNvPr id="5" name="Picture 4">
            <a:extLst>
              <a:ext uri="{FF2B5EF4-FFF2-40B4-BE49-F238E27FC236}">
                <a16:creationId xmlns="" xmlns:a16="http://schemas.microsoft.com/office/drawing/2014/main" id="{400BD2EC-1ADA-4D81-B304-BCFDA767F8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0931" y="1601792"/>
            <a:ext cx="1021254" cy="855451"/>
          </a:xfrm>
          <a:prstGeom prst="rect">
            <a:avLst/>
          </a:prstGeom>
        </p:spPr>
      </p:pic>
    </p:spTree>
    <p:extLst>
      <p:ext uri="{BB962C8B-B14F-4D97-AF65-F5344CB8AC3E}">
        <p14:creationId xmlns:p14="http://schemas.microsoft.com/office/powerpoint/2010/main" val="198286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22A688-30D3-4DDB-B80E-F00CA2D66B3D}"/>
              </a:ext>
            </a:extLst>
          </p:cNvPr>
          <p:cNvSpPr txBox="1">
            <a:spLocks/>
          </p:cNvSpPr>
          <p:nvPr/>
        </p:nvSpPr>
        <p:spPr>
          <a:xfrm>
            <a:off x="0" y="-12108"/>
            <a:ext cx="4100980" cy="697907"/>
          </a:xfrm>
          <a:prstGeom prst="rect">
            <a:avLst/>
          </a:prstGeom>
        </p:spPr>
        <p:txBody>
          <a:bodyPr>
            <a:normAutofit fontScale="75000" lnSpcReduction="2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Bivariate Analysis:</a:t>
            </a:r>
            <a:endParaRPr lang="en-IN" dirty="0"/>
          </a:p>
        </p:txBody>
      </p:sp>
      <p:pic>
        <p:nvPicPr>
          <p:cNvPr id="3" name="Picture Placeholder 5">
            <a:extLst>
              <a:ext uri="{FF2B5EF4-FFF2-40B4-BE49-F238E27FC236}">
                <a16:creationId xmlns="" xmlns:a16="http://schemas.microsoft.com/office/drawing/2014/main" id="{98F9B617-BB8C-48EA-AFDD-3D2F335D9F40}"/>
              </a:ext>
            </a:extLst>
          </p:cNvPr>
          <p:cNvPicPr>
            <a:picLocks noChangeAspect="1"/>
          </p:cNvPicPr>
          <p:nvPr/>
        </p:nvPicPr>
        <p:blipFill>
          <a:blip r:embed="rId2" cstate="print">
            <a:extLst>
              <a:ext uri="{28A0092B-C50C-407E-A947-70E740481C1C}">
                <a14:useLocalDpi xmlns:a14="http://schemas.microsoft.com/office/drawing/2010/main" val="0"/>
              </a:ext>
            </a:extLst>
          </a:blip>
          <a:srcRect l="8188" r="8188"/>
          <a:stretch>
            <a:fillRect/>
          </a:stretch>
        </p:blipFill>
        <p:spPr>
          <a:xfrm>
            <a:off x="348758" y="1295400"/>
            <a:ext cx="5671042" cy="5410200"/>
          </a:xfrm>
          <a:prstGeom prst="roundRect">
            <a:avLst>
              <a:gd name="adj" fmla="val 1858"/>
            </a:avLst>
          </a:prstGeom>
        </p:spPr>
      </p:pic>
      <p:sp>
        <p:nvSpPr>
          <p:cNvPr id="4" name="Text Placeholder 3">
            <a:extLst>
              <a:ext uri="{FF2B5EF4-FFF2-40B4-BE49-F238E27FC236}">
                <a16:creationId xmlns="" xmlns:a16="http://schemas.microsoft.com/office/drawing/2014/main" id="{02CBFDFA-5E37-4A81-8A32-3DC66538AB2C}"/>
              </a:ext>
            </a:extLst>
          </p:cNvPr>
          <p:cNvSpPr txBox="1">
            <a:spLocks/>
          </p:cNvSpPr>
          <p:nvPr/>
        </p:nvSpPr>
        <p:spPr>
          <a:xfrm>
            <a:off x="6202014" y="784773"/>
            <a:ext cx="2844060" cy="5616027"/>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1800" dirty="0" smtClean="0"/>
              <a:t>Using the count plot along with the hue parameter I was able to generate analysis details comparing 2 columns of the dataset where the hue remained constant while the other one kept changing inside a loop.</a:t>
            </a:r>
          </a:p>
          <a:p>
            <a:endParaRPr lang="en-US" sz="1800" dirty="0" smtClean="0"/>
          </a:p>
          <a:p>
            <a:pPr marL="45720" indent="0">
              <a:buNone/>
            </a:pPr>
            <a:r>
              <a:rPr lang="en-US" sz="1800" dirty="0" smtClean="0"/>
              <a:t>The hue used in this plot is the “City” column showing the legend accordingly.</a:t>
            </a:r>
            <a:endParaRPr lang="en-IN" sz="1800" dirty="0" smtClean="0"/>
          </a:p>
          <a:p>
            <a:endParaRPr lang="en-IN" sz="1800" dirty="0"/>
          </a:p>
        </p:txBody>
      </p:sp>
      <p:pic>
        <p:nvPicPr>
          <p:cNvPr id="6" name="Picture 5">
            <a:extLst>
              <a:ext uri="{FF2B5EF4-FFF2-40B4-BE49-F238E27FC236}">
                <a16:creationId xmlns="" xmlns:a16="http://schemas.microsoft.com/office/drawing/2014/main" id="{3483258A-A33D-4765-9427-A5A4AC465B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274146"/>
            <a:ext cx="1021254" cy="1021254"/>
          </a:xfrm>
          <a:prstGeom prst="rect">
            <a:avLst/>
          </a:prstGeom>
        </p:spPr>
      </p:pic>
    </p:spTree>
    <p:extLst>
      <p:ext uri="{BB962C8B-B14F-4D97-AF65-F5344CB8AC3E}">
        <p14:creationId xmlns:p14="http://schemas.microsoft.com/office/powerpoint/2010/main" val="824129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10045B-F663-460B-BE92-7CC6F283CD3A}"/>
              </a:ext>
            </a:extLst>
          </p:cNvPr>
          <p:cNvSpPr txBox="1">
            <a:spLocks/>
          </p:cNvSpPr>
          <p:nvPr/>
        </p:nvSpPr>
        <p:spPr>
          <a:xfrm>
            <a:off x="1271" y="-47124"/>
            <a:ext cx="6399529" cy="809124"/>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Multivariate Analysis:</a:t>
            </a:r>
            <a:endParaRPr lang="en-IN" dirty="0"/>
          </a:p>
        </p:txBody>
      </p:sp>
      <p:sp>
        <p:nvSpPr>
          <p:cNvPr id="3" name="Text Placeholder 3">
            <a:extLst>
              <a:ext uri="{FF2B5EF4-FFF2-40B4-BE49-F238E27FC236}">
                <a16:creationId xmlns="" xmlns:a16="http://schemas.microsoft.com/office/drawing/2014/main" id="{53858387-D213-40C3-A9E6-0326D1E9E957}"/>
              </a:ext>
            </a:extLst>
          </p:cNvPr>
          <p:cNvSpPr txBox="1">
            <a:spLocks/>
          </p:cNvSpPr>
          <p:nvPr/>
        </p:nvSpPr>
        <p:spPr>
          <a:xfrm>
            <a:off x="6709230" y="1399048"/>
            <a:ext cx="2434770" cy="5230352"/>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1800" dirty="0" smtClean="0"/>
              <a:t>I used the histogram after encoding all the columns of our dataset.</a:t>
            </a:r>
          </a:p>
          <a:p>
            <a:pPr marL="45720" indent="0">
              <a:buNone/>
            </a:pPr>
            <a:r>
              <a:rPr lang="en-US" sz="1800" dirty="0" smtClean="0"/>
              <a:t>Since histogram only understand numeric values it would not have generated a diagrammatic representation of object data type columns.</a:t>
            </a:r>
          </a:p>
          <a:p>
            <a:pPr marL="45720" indent="0">
              <a:buNone/>
            </a:pPr>
            <a:r>
              <a:rPr lang="en-US" sz="1800" dirty="0" smtClean="0"/>
              <a:t>Once the encoding was complete the histograms showed the information.</a:t>
            </a:r>
            <a:endParaRPr lang="en-IN" sz="1800" dirty="0"/>
          </a:p>
        </p:txBody>
      </p:sp>
      <p:pic>
        <p:nvPicPr>
          <p:cNvPr id="4" name="Picture 3">
            <a:extLst>
              <a:ext uri="{FF2B5EF4-FFF2-40B4-BE49-F238E27FC236}">
                <a16:creationId xmlns="" xmlns:a16="http://schemas.microsoft.com/office/drawing/2014/main" id="{611CF41F-7342-45A9-B244-3E832AFDEC60}"/>
              </a:ext>
            </a:extLst>
          </p:cNvPr>
          <p:cNvPicPr>
            <a:picLocks noChangeAspect="1"/>
          </p:cNvPicPr>
          <p:nvPr/>
        </p:nvPicPr>
        <p:blipFill>
          <a:blip r:embed="rId2" cstate="print"/>
          <a:stretch>
            <a:fillRect/>
          </a:stretch>
        </p:blipFill>
        <p:spPr>
          <a:xfrm>
            <a:off x="4900" y="2534279"/>
            <a:ext cx="6704330" cy="4323721"/>
          </a:xfrm>
          <a:prstGeom prst="rect">
            <a:avLst/>
          </a:prstGeom>
        </p:spPr>
      </p:pic>
      <p:pic>
        <p:nvPicPr>
          <p:cNvPr id="6" name="Picture 5">
            <a:extLst>
              <a:ext uri="{FF2B5EF4-FFF2-40B4-BE49-F238E27FC236}">
                <a16:creationId xmlns="" xmlns:a16="http://schemas.microsoft.com/office/drawing/2014/main" id="{C1AC4567-367D-4EC5-B635-947FD97AC4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6175" y="938841"/>
            <a:ext cx="2381251" cy="1595438"/>
          </a:xfrm>
          <a:prstGeom prst="rect">
            <a:avLst/>
          </a:prstGeom>
        </p:spPr>
      </p:pic>
    </p:spTree>
    <p:extLst>
      <p:ext uri="{BB962C8B-B14F-4D97-AF65-F5344CB8AC3E}">
        <p14:creationId xmlns:p14="http://schemas.microsoft.com/office/powerpoint/2010/main" val="1366777576"/>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633F0B1-CA86-45ED-BFD5-A1A89F25088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803336" y="5181600"/>
            <a:ext cx="3348038" cy="2041486"/>
          </a:xfrm>
          <a:prstGeom prst="rect">
            <a:avLst/>
          </a:prstGeom>
        </p:spPr>
      </p:pic>
      <p:sp>
        <p:nvSpPr>
          <p:cNvPr id="6" name="Text Placeholder 5"/>
          <p:cNvSpPr>
            <a:spLocks noGrp="1"/>
          </p:cNvSpPr>
          <p:nvPr>
            <p:ph type="body" sz="quarter" idx="3"/>
          </p:nvPr>
        </p:nvSpPr>
        <p:spPr>
          <a:xfrm>
            <a:off x="-14748" y="2819400"/>
            <a:ext cx="3346704" cy="3687762"/>
          </a:xfrm>
          <a:solidFill>
            <a:schemeClr val="accent2"/>
          </a:solidFill>
        </p:spPr>
        <p:txBody>
          <a:bodyPr/>
          <a:lstStyle/>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Introduction</a:t>
            </a:r>
          </a:p>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Problem Statement</a:t>
            </a:r>
          </a:p>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Objective</a:t>
            </a:r>
          </a:p>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Exploratory Data Analysis (EDA)</a:t>
            </a:r>
          </a:p>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Visualization</a:t>
            </a:r>
          </a:p>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Inference</a:t>
            </a:r>
          </a:p>
          <a:p>
            <a:pPr marL="342797" lvl="0" indent="-342797" algn="l" defTabSz="457063">
              <a:spcBef>
                <a:spcPts val="1000"/>
              </a:spcBef>
              <a:spcAft>
                <a:spcPts val="0"/>
              </a:spcAft>
              <a:buClr>
                <a:srgbClr val="1E5155">
                  <a:lumMod val="40000"/>
                  <a:lumOff val="60000"/>
                </a:srgbClr>
              </a:buClr>
              <a:buSzPct val="80000"/>
              <a:buFont typeface="Wingdings 3" charset="2"/>
              <a:buChar char=""/>
            </a:pPr>
            <a:r>
              <a:rPr lang="en-US" sz="1999" b="0" dirty="0">
                <a:solidFill>
                  <a:prstClr val="white"/>
                </a:solidFill>
                <a:latin typeface="Century Gothic"/>
              </a:rPr>
              <a:t>Future Work</a:t>
            </a:r>
          </a:p>
          <a:p>
            <a:endParaRPr lang="en-US" dirty="0"/>
          </a:p>
        </p:txBody>
      </p:sp>
      <p:sp>
        <p:nvSpPr>
          <p:cNvPr id="2" name="Title 1"/>
          <p:cNvSpPr>
            <a:spLocks noGrp="1"/>
          </p:cNvSpPr>
          <p:nvPr>
            <p:ph type="title"/>
          </p:nvPr>
        </p:nvSpPr>
        <p:spPr>
          <a:xfrm>
            <a:off x="-2286000" y="1371600"/>
            <a:ext cx="6512511" cy="1143000"/>
          </a:xfrm>
        </p:spPr>
        <p:txBody>
          <a:bodyPr/>
          <a:lstStyle/>
          <a:p>
            <a:pPr marL="0" indent="0">
              <a:buNone/>
            </a:pPr>
            <a:r>
              <a:rPr lang="en-US" dirty="0"/>
              <a:t>Agenda:</a:t>
            </a:r>
          </a:p>
        </p:txBody>
      </p:sp>
    </p:spTree>
    <p:extLst>
      <p:ext uri="{BB962C8B-B14F-4D97-AF65-F5344CB8AC3E}">
        <p14:creationId xmlns:p14="http://schemas.microsoft.com/office/powerpoint/2010/main" val="400797249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p:cNvSpPr txBox="1">
            <a:spLocks/>
          </p:cNvSpPr>
          <p:nvPr/>
        </p:nvSpPr>
        <p:spPr>
          <a:xfrm>
            <a:off x="0" y="338097"/>
            <a:ext cx="3404245" cy="1066373"/>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dirty="0" smtClean="0"/>
              <a:t>Inference</a:t>
            </a:r>
            <a:endParaRPr lang="en-US" dirty="0"/>
          </a:p>
        </p:txBody>
      </p:sp>
      <p:sp>
        <p:nvSpPr>
          <p:cNvPr id="3" name="Content Placeholder 5">
            <a:extLst>
              <a:ext uri="{FF2B5EF4-FFF2-40B4-BE49-F238E27FC236}">
                <a16:creationId xmlns="" xmlns:a16="http://schemas.microsoft.com/office/drawing/2014/main" id="{AE9AD1A2-48D6-4160-8B04-434C24E70AA2}"/>
              </a:ext>
            </a:extLst>
          </p:cNvPr>
          <p:cNvSpPr txBox="1">
            <a:spLocks/>
          </p:cNvSpPr>
          <p:nvPr/>
        </p:nvSpPr>
        <p:spPr>
          <a:xfrm>
            <a:off x="0" y="1600200"/>
            <a:ext cx="9122229" cy="5257800"/>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800" dirty="0" smtClean="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smtClean="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a:t>
            </a:r>
            <a:r>
              <a:rPr lang="en-US" sz="1800" dirty="0" err="1" smtClean="0"/>
              <a:t>Flipkart</a:t>
            </a:r>
            <a:r>
              <a:rPr lang="en-US" sz="1800" dirty="0" smtClean="0"/>
              <a:t> has been used more for online shopping.</a:t>
            </a:r>
          </a:p>
          <a:p>
            <a:pPr>
              <a:buFont typeface="Wingdings" panose="05000000000000000000" pitchFamily="2" charset="2"/>
              <a:buChar char="q"/>
            </a:pPr>
            <a:r>
              <a:rPr lang="en-US" sz="1800" dirty="0" smtClean="0"/>
              <a:t>The case study from Indian e-commerce customers showed Amazon and </a:t>
            </a:r>
            <a:r>
              <a:rPr lang="en-US" sz="1800" dirty="0" err="1" smtClean="0"/>
              <a:t>Flipkart</a:t>
            </a:r>
            <a:r>
              <a:rPr lang="en-US" sz="1800" dirty="0" smtClean="0"/>
              <a:t> has been used mostly for Online Shopping and most recommended by Friends. So based on the research factors Amazon and </a:t>
            </a:r>
            <a:r>
              <a:rPr lang="en-US" sz="1800" dirty="0" err="1" smtClean="0"/>
              <a:t>Flipkart</a:t>
            </a:r>
            <a:r>
              <a:rPr lang="en-US" sz="1800" dirty="0" smtClean="0"/>
              <a: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91220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0">
            <a:extLst>
              <a:ext uri="{FF2B5EF4-FFF2-40B4-BE49-F238E27FC236}">
                <a16:creationId xmlns="" xmlns:a16="http://schemas.microsoft.com/office/drawing/2014/main" id="{09930CF6-587B-41BD-8450-4E5497D36971}"/>
              </a:ext>
            </a:extLst>
          </p:cNvPr>
          <p:cNvSpPr txBox="1">
            <a:spLocks/>
          </p:cNvSpPr>
          <p:nvPr/>
        </p:nvSpPr>
        <p:spPr>
          <a:xfrm>
            <a:off x="228600" y="4908"/>
            <a:ext cx="4800600" cy="757091"/>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IN" dirty="0" smtClean="0"/>
              <a:t>1. Amazon.com</a:t>
            </a:r>
            <a:endParaRPr lang="en-IN" dirty="0"/>
          </a:p>
        </p:txBody>
      </p:sp>
      <p:sp>
        <p:nvSpPr>
          <p:cNvPr id="3" name="Content Placeholder 21">
            <a:extLst>
              <a:ext uri="{FF2B5EF4-FFF2-40B4-BE49-F238E27FC236}">
                <a16:creationId xmlns="" xmlns:a16="http://schemas.microsoft.com/office/drawing/2014/main" id="{BBC6179C-89A5-433B-883F-C6B1FE8F3855}"/>
              </a:ext>
            </a:extLst>
          </p:cNvPr>
          <p:cNvSpPr txBox="1">
            <a:spLocks/>
          </p:cNvSpPr>
          <p:nvPr/>
        </p:nvSpPr>
        <p:spPr>
          <a:xfrm>
            <a:off x="3581400" y="1300308"/>
            <a:ext cx="5194644" cy="5100491"/>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spcBef>
                <a:spcPts val="0"/>
              </a:spcBef>
              <a:buNone/>
            </a:pPr>
            <a:r>
              <a:rPr lang="en-US" sz="1800" b="1" dirty="0" smtClean="0"/>
              <a:t>To be improved:</a:t>
            </a:r>
          </a:p>
          <a:p>
            <a:pPr marL="0" indent="0">
              <a:spcBef>
                <a:spcPts val="0"/>
              </a:spcBef>
              <a:buFont typeface="Georgia" pitchFamily="18" charset="0"/>
              <a:buNone/>
            </a:pPr>
            <a:r>
              <a:rPr lang="en-US" sz="1800" dirty="0" smtClean="0"/>
              <a:t>1. During promotions, try to give a disturbance free shopping experience to customers.</a:t>
            </a:r>
          </a:p>
          <a:p>
            <a:pPr marL="0" indent="0">
              <a:spcBef>
                <a:spcPts val="0"/>
              </a:spcBef>
              <a:buFont typeface="Georgia" pitchFamily="18" charset="0"/>
              <a:buNone/>
            </a:pPr>
            <a:r>
              <a:rPr lang="en-US" sz="1800" dirty="0" smtClean="0"/>
              <a:t>2. Give more payment options to customers.</a:t>
            </a:r>
          </a:p>
          <a:p>
            <a:pPr marL="0" indent="0">
              <a:spcBef>
                <a:spcPts val="0"/>
              </a:spcBef>
              <a:buFont typeface="Georgia" pitchFamily="18" charset="0"/>
              <a:buNone/>
            </a:pPr>
            <a:r>
              <a:rPr lang="en-US" sz="1800" dirty="0" smtClean="0"/>
              <a:t>3. Try to give price early during promotion.</a:t>
            </a:r>
          </a:p>
          <a:p>
            <a:pPr marL="0" indent="0">
              <a:spcBef>
                <a:spcPts val="0"/>
              </a:spcBef>
              <a:buFont typeface="Georgia" pitchFamily="18" charset="0"/>
              <a:buNone/>
            </a:pPr>
            <a:r>
              <a:rPr lang="en-US" sz="1800" dirty="0" smtClean="0"/>
              <a:t>4. Reduce the delivery time of the products.</a:t>
            </a:r>
            <a:br>
              <a:rPr lang="en-US" sz="1800" dirty="0" smtClean="0"/>
            </a:br>
            <a:endParaRPr lang="en-US" sz="1800" dirty="0" smtClean="0"/>
          </a:p>
          <a:p>
            <a:pPr marL="45720" indent="0">
              <a:spcBef>
                <a:spcPts val="0"/>
              </a:spcBef>
              <a:buNone/>
            </a:pPr>
            <a:r>
              <a:rPr lang="en-US" sz="1800" b="1" dirty="0" smtClean="0"/>
              <a:t>Positive feedback summary:</a:t>
            </a:r>
          </a:p>
          <a:p>
            <a:pPr marL="0" indent="0">
              <a:spcBef>
                <a:spcPts val="0"/>
              </a:spcBef>
              <a:buFont typeface="Georgia" pitchFamily="18" charset="0"/>
              <a:buNone/>
            </a:pPr>
            <a:r>
              <a:rPr lang="en-US" sz="1800" dirty="0" smtClean="0"/>
              <a:t>1. Convenient to use and also a good website for shopping.</a:t>
            </a:r>
          </a:p>
          <a:p>
            <a:pPr marL="0" indent="0">
              <a:spcBef>
                <a:spcPts val="0"/>
              </a:spcBef>
              <a:buFont typeface="Georgia" pitchFamily="18" charset="0"/>
              <a:buNone/>
            </a:pPr>
            <a:r>
              <a:rPr lang="en-US" sz="1800" dirty="0" smtClean="0"/>
              <a:t>2. Fast delivery of products.</a:t>
            </a:r>
          </a:p>
          <a:p>
            <a:pPr marL="0" indent="0">
              <a:spcBef>
                <a:spcPts val="0"/>
              </a:spcBef>
              <a:buFont typeface="Georgia" pitchFamily="18" charset="0"/>
              <a:buNone/>
            </a:pPr>
            <a:r>
              <a:rPr lang="en-US" sz="1800" dirty="0" smtClean="0"/>
              <a:t>3. Availability of complete information of the products.</a:t>
            </a:r>
          </a:p>
          <a:p>
            <a:pPr marL="0" indent="0">
              <a:spcBef>
                <a:spcPts val="0"/>
              </a:spcBef>
              <a:buFont typeface="Georgia" pitchFamily="18" charset="0"/>
              <a:buNone/>
            </a:pPr>
            <a:r>
              <a:rPr lang="en-US" sz="1800" dirty="0" smtClean="0"/>
              <a:t>4. Presence of online assistance through multi-channels.</a:t>
            </a:r>
          </a:p>
          <a:p>
            <a:pPr marL="0" indent="0">
              <a:spcBef>
                <a:spcPts val="0"/>
              </a:spcBef>
              <a:buFont typeface="Georgia" pitchFamily="18" charset="0"/>
              <a:buNone/>
            </a:pPr>
            <a:r>
              <a:rPr lang="en-US" sz="1800" dirty="0" smtClean="0"/>
              <a:t>5. Reliable website or app, perceived trustworthiness.</a:t>
            </a:r>
            <a:endParaRPr lang="en-IN" sz="1800" dirty="0"/>
          </a:p>
        </p:txBody>
      </p:sp>
      <p:sp>
        <p:nvSpPr>
          <p:cNvPr id="4" name="Text Placeholder 22">
            <a:extLst>
              <a:ext uri="{FF2B5EF4-FFF2-40B4-BE49-F238E27FC236}">
                <a16:creationId xmlns="" xmlns:a16="http://schemas.microsoft.com/office/drawing/2014/main" id="{68EC92B0-A4C4-4B78-BA44-6812F8A8C975}"/>
              </a:ext>
            </a:extLst>
          </p:cNvPr>
          <p:cNvSpPr txBox="1">
            <a:spLocks/>
          </p:cNvSpPr>
          <p:nvPr/>
        </p:nvSpPr>
        <p:spPr>
          <a:xfrm>
            <a:off x="-99947" y="1986109"/>
            <a:ext cx="3400177" cy="2895599"/>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Online Store Company:</a:t>
            </a:r>
            <a:endParaRPr lang="en-IN" dirty="0"/>
          </a:p>
        </p:txBody>
      </p:sp>
      <p:pic>
        <p:nvPicPr>
          <p:cNvPr id="5" name="Picture 4">
            <a:extLst>
              <a:ext uri="{FF2B5EF4-FFF2-40B4-BE49-F238E27FC236}">
                <a16:creationId xmlns="" xmlns:a16="http://schemas.microsoft.com/office/drawing/2014/main" id="{B222A28E-4A68-42D0-97D8-4BBA0DBA0BC4}"/>
              </a:ext>
            </a:extLst>
          </p:cNvPr>
          <p:cNvPicPr>
            <a:picLocks noChangeAspect="1"/>
          </p:cNvPicPr>
          <p:nvPr/>
        </p:nvPicPr>
        <p:blipFill>
          <a:blip r:embed="rId2" cstate="print"/>
          <a:stretch>
            <a:fillRect/>
          </a:stretch>
        </p:blipFill>
        <p:spPr>
          <a:xfrm>
            <a:off x="-58" y="3433909"/>
            <a:ext cx="3200400" cy="1295400"/>
          </a:xfrm>
          <a:prstGeom prst="rect">
            <a:avLst/>
          </a:prstGeom>
        </p:spPr>
      </p:pic>
    </p:spTree>
    <p:extLst>
      <p:ext uri="{BB962C8B-B14F-4D97-AF65-F5344CB8AC3E}">
        <p14:creationId xmlns:p14="http://schemas.microsoft.com/office/powerpoint/2010/main" val="179003523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4A0F52-4B40-499C-8C85-34E9F3B8FFAA}"/>
              </a:ext>
            </a:extLst>
          </p:cNvPr>
          <p:cNvSpPr txBox="1">
            <a:spLocks/>
          </p:cNvSpPr>
          <p:nvPr/>
        </p:nvSpPr>
        <p:spPr>
          <a:xfrm>
            <a:off x="0" y="0"/>
            <a:ext cx="6781800" cy="1219199"/>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IN" dirty="0" smtClean="0"/>
              <a:t>2. Flipkart.com</a:t>
            </a:r>
            <a:endParaRPr lang="en-IN" dirty="0"/>
          </a:p>
        </p:txBody>
      </p:sp>
      <p:sp>
        <p:nvSpPr>
          <p:cNvPr id="3" name="Content Placeholder 2">
            <a:extLst>
              <a:ext uri="{FF2B5EF4-FFF2-40B4-BE49-F238E27FC236}">
                <a16:creationId xmlns="" xmlns:a16="http://schemas.microsoft.com/office/drawing/2014/main" id="{994F94CD-CAE3-4A4C-94DC-3FA150634393}"/>
              </a:ext>
            </a:extLst>
          </p:cNvPr>
          <p:cNvSpPr txBox="1">
            <a:spLocks/>
          </p:cNvSpPr>
          <p:nvPr/>
        </p:nvSpPr>
        <p:spPr>
          <a:xfrm>
            <a:off x="3276600" y="990600"/>
            <a:ext cx="5651845" cy="5562599"/>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spcBef>
                <a:spcPts val="0"/>
              </a:spcBef>
              <a:buNone/>
            </a:pPr>
            <a:r>
              <a:rPr lang="en-US" sz="1700" b="1" dirty="0" smtClean="0"/>
              <a:t>To be improved:</a:t>
            </a:r>
          </a:p>
          <a:p>
            <a:pPr marL="0" indent="0">
              <a:spcBef>
                <a:spcPts val="0"/>
              </a:spcBef>
              <a:buFont typeface="Georgia" pitchFamily="18" charset="0"/>
              <a:buNone/>
            </a:pPr>
            <a:r>
              <a:rPr lang="en-US" sz="1700" dirty="0" smtClean="0"/>
              <a:t>1. During promotions, try to give a disturbance free shopping experience to customers.</a:t>
            </a:r>
          </a:p>
          <a:p>
            <a:pPr marL="0" indent="0">
              <a:spcBef>
                <a:spcPts val="0"/>
              </a:spcBef>
              <a:buFont typeface="Georgia" pitchFamily="18" charset="0"/>
              <a:buNone/>
            </a:pPr>
            <a:r>
              <a:rPr lang="en-US" sz="1700" dirty="0" smtClean="0"/>
              <a:t>2. Give more payment options to customers.</a:t>
            </a:r>
          </a:p>
          <a:p>
            <a:pPr marL="0" indent="0">
              <a:spcBef>
                <a:spcPts val="0"/>
              </a:spcBef>
              <a:buFont typeface="Georgia" pitchFamily="18" charset="0"/>
              <a:buNone/>
            </a:pPr>
            <a:r>
              <a:rPr lang="en-US" sz="1700" dirty="0" smtClean="0"/>
              <a:t>3. Try to give the price early during promotion.</a:t>
            </a:r>
          </a:p>
          <a:p>
            <a:pPr marL="0" indent="0">
              <a:spcBef>
                <a:spcPts val="0"/>
              </a:spcBef>
              <a:buFont typeface="Georgia" pitchFamily="18" charset="0"/>
              <a:buNone/>
            </a:pPr>
            <a:r>
              <a:rPr lang="en-US" sz="1700" dirty="0" smtClean="0"/>
              <a:t>4. Reduce the delivery time of the products.</a:t>
            </a:r>
          </a:p>
          <a:p>
            <a:pPr marL="0" indent="0">
              <a:spcBef>
                <a:spcPts val="0"/>
              </a:spcBef>
              <a:buFont typeface="Georgia" pitchFamily="18" charset="0"/>
              <a:buNone/>
            </a:pPr>
            <a:r>
              <a:rPr lang="en-US" sz="1700" dirty="0" smtClean="0"/>
              <a:t>5. </a:t>
            </a:r>
            <a:r>
              <a:rPr lang="en-US" sz="1700" dirty="0" err="1" smtClean="0"/>
              <a:t>Flipkart</a:t>
            </a:r>
            <a:r>
              <a:rPr lang="en-US" sz="1700" dirty="0" smtClean="0"/>
              <a:t> and Amazon almost share the same feedbacks with varying percentages as the only difference.</a:t>
            </a:r>
            <a:br>
              <a:rPr lang="en-US" sz="1700" dirty="0" smtClean="0"/>
            </a:br>
            <a:endParaRPr lang="en-US" sz="1700" dirty="0" smtClean="0"/>
          </a:p>
          <a:p>
            <a:pPr marL="45720" indent="0">
              <a:spcBef>
                <a:spcPts val="0"/>
              </a:spcBef>
              <a:buNone/>
            </a:pPr>
            <a:r>
              <a:rPr lang="en-US" sz="1700" b="1" dirty="0" smtClean="0"/>
              <a:t>Positive feedback summary:</a:t>
            </a:r>
          </a:p>
          <a:p>
            <a:pPr marL="0" indent="0">
              <a:spcBef>
                <a:spcPts val="0"/>
              </a:spcBef>
              <a:buFont typeface="Georgia" pitchFamily="18" charset="0"/>
              <a:buNone/>
            </a:pPr>
            <a:r>
              <a:rPr lang="en-US" sz="1700" dirty="0" smtClean="0"/>
              <a:t>1. Convenient to use and also a good website for shopping.</a:t>
            </a:r>
          </a:p>
          <a:p>
            <a:pPr marL="0" indent="0">
              <a:spcBef>
                <a:spcPts val="0"/>
              </a:spcBef>
              <a:buFont typeface="Georgia" pitchFamily="18" charset="0"/>
              <a:buNone/>
            </a:pPr>
            <a:r>
              <a:rPr lang="en-US" sz="1700" dirty="0" smtClean="0"/>
              <a:t>2. Fast delivery of products.</a:t>
            </a:r>
          </a:p>
          <a:p>
            <a:pPr marL="0" indent="0">
              <a:spcBef>
                <a:spcPts val="0"/>
              </a:spcBef>
              <a:buFont typeface="Georgia" pitchFamily="18" charset="0"/>
              <a:buNone/>
            </a:pPr>
            <a:r>
              <a:rPr lang="en-US" sz="1700" dirty="0" smtClean="0"/>
              <a:t>3. Availability of complete information of the products.</a:t>
            </a:r>
          </a:p>
          <a:p>
            <a:pPr marL="0" indent="0">
              <a:spcBef>
                <a:spcPts val="0"/>
              </a:spcBef>
              <a:buFont typeface="Georgia" pitchFamily="18" charset="0"/>
              <a:buNone/>
            </a:pPr>
            <a:r>
              <a:rPr lang="en-US" sz="1700" dirty="0" smtClean="0"/>
              <a:t>4. Presence of online assistance through multi-channels.</a:t>
            </a:r>
          </a:p>
          <a:p>
            <a:pPr marL="0" indent="0">
              <a:spcBef>
                <a:spcPts val="0"/>
              </a:spcBef>
              <a:buFont typeface="Georgia" pitchFamily="18" charset="0"/>
              <a:buNone/>
            </a:pPr>
            <a:r>
              <a:rPr lang="en-US" sz="1700" dirty="0" smtClean="0"/>
              <a:t>5. Reliable website or app, perceived trustworthiness.</a:t>
            </a:r>
          </a:p>
          <a:p>
            <a:pPr marL="0" indent="0">
              <a:spcBef>
                <a:spcPts val="0"/>
              </a:spcBef>
              <a:buFont typeface="Georgia" pitchFamily="18" charset="0"/>
              <a:buNone/>
            </a:pPr>
            <a:r>
              <a:rPr lang="en-US" sz="1700" dirty="0" smtClean="0"/>
              <a:t>6. Wild variety of products to offer.</a:t>
            </a:r>
            <a:endParaRPr lang="en-IN" sz="1700" dirty="0"/>
          </a:p>
        </p:txBody>
      </p:sp>
      <p:sp>
        <p:nvSpPr>
          <p:cNvPr id="4" name="Text Placeholder 3">
            <a:extLst>
              <a:ext uri="{FF2B5EF4-FFF2-40B4-BE49-F238E27FC236}">
                <a16:creationId xmlns="" xmlns:a16="http://schemas.microsoft.com/office/drawing/2014/main" id="{B7540F1F-C302-4F75-A27C-F4DE5EEAEE63}"/>
              </a:ext>
            </a:extLst>
          </p:cNvPr>
          <p:cNvSpPr txBox="1">
            <a:spLocks/>
          </p:cNvSpPr>
          <p:nvPr/>
        </p:nvSpPr>
        <p:spPr>
          <a:xfrm>
            <a:off x="0" y="2086429"/>
            <a:ext cx="3400177" cy="2895599"/>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dirty="0" smtClean="0"/>
              <a:t>Online Store Company:</a:t>
            </a:r>
            <a:endParaRPr lang="en-IN" dirty="0"/>
          </a:p>
        </p:txBody>
      </p:sp>
      <p:pic>
        <p:nvPicPr>
          <p:cNvPr id="5" name="Picture 4">
            <a:extLst>
              <a:ext uri="{FF2B5EF4-FFF2-40B4-BE49-F238E27FC236}">
                <a16:creationId xmlns="" xmlns:a16="http://schemas.microsoft.com/office/drawing/2014/main" id="{E6F98549-DA67-4BFD-BDED-19B5A470A70A}"/>
              </a:ext>
            </a:extLst>
          </p:cNvPr>
          <p:cNvPicPr>
            <a:picLocks noChangeAspect="1"/>
          </p:cNvPicPr>
          <p:nvPr/>
        </p:nvPicPr>
        <p:blipFill>
          <a:blip r:embed="rId2" cstate="print"/>
          <a:stretch>
            <a:fillRect/>
          </a:stretch>
        </p:blipFill>
        <p:spPr>
          <a:xfrm>
            <a:off x="228600" y="3112917"/>
            <a:ext cx="2693523" cy="1299823"/>
          </a:xfrm>
          <a:prstGeom prst="rect">
            <a:avLst/>
          </a:prstGeom>
        </p:spPr>
      </p:pic>
    </p:spTree>
    <p:extLst>
      <p:ext uri="{BB962C8B-B14F-4D97-AF65-F5344CB8AC3E}">
        <p14:creationId xmlns:p14="http://schemas.microsoft.com/office/powerpoint/2010/main" val="21114901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63FB6-C4B8-45DE-805B-D07C4F459899}"/>
              </a:ext>
            </a:extLst>
          </p:cNvPr>
          <p:cNvSpPr txBox="1">
            <a:spLocks/>
          </p:cNvSpPr>
          <p:nvPr/>
        </p:nvSpPr>
        <p:spPr>
          <a:xfrm>
            <a:off x="-802672" y="157309"/>
            <a:ext cx="7432071" cy="45720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IN" dirty="0" smtClean="0"/>
              <a:t>3. Myntra.com</a:t>
            </a:r>
            <a:endParaRPr lang="en-IN" dirty="0"/>
          </a:p>
        </p:txBody>
      </p:sp>
      <p:sp>
        <p:nvSpPr>
          <p:cNvPr id="3" name="Content Placeholder 2">
            <a:extLst>
              <a:ext uri="{FF2B5EF4-FFF2-40B4-BE49-F238E27FC236}">
                <a16:creationId xmlns="" xmlns:a16="http://schemas.microsoft.com/office/drawing/2014/main" id="{F70BF002-9ED3-4FED-B593-3A580874BBE2}"/>
              </a:ext>
            </a:extLst>
          </p:cNvPr>
          <p:cNvSpPr txBox="1">
            <a:spLocks/>
          </p:cNvSpPr>
          <p:nvPr/>
        </p:nvSpPr>
        <p:spPr>
          <a:xfrm>
            <a:off x="3601287" y="1300308"/>
            <a:ext cx="5194644" cy="5557691"/>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lnSpc>
                <a:spcPct val="120000"/>
              </a:lnSpc>
              <a:spcBef>
                <a:spcPts val="0"/>
              </a:spcBef>
              <a:buNone/>
            </a:pPr>
            <a:r>
              <a:rPr lang="en-US" sz="1800" b="1" dirty="0" smtClean="0"/>
              <a:t>To be improved:</a:t>
            </a:r>
          </a:p>
          <a:p>
            <a:pPr marL="0" indent="0">
              <a:lnSpc>
                <a:spcPct val="120000"/>
              </a:lnSpc>
              <a:spcBef>
                <a:spcPts val="0"/>
              </a:spcBef>
              <a:buFont typeface="Georgia" pitchFamily="18" charset="0"/>
              <a:buNone/>
            </a:pPr>
            <a:r>
              <a:rPr lang="en-US" sz="1800" dirty="0" smtClean="0"/>
              <a:t>1. During promotions, try to give a disturbance free shopping experience to customers.</a:t>
            </a:r>
          </a:p>
          <a:p>
            <a:pPr marL="0" indent="0">
              <a:lnSpc>
                <a:spcPct val="120000"/>
              </a:lnSpc>
              <a:spcBef>
                <a:spcPts val="0"/>
              </a:spcBef>
              <a:buFont typeface="Georgia" pitchFamily="18" charset="0"/>
              <a:buNone/>
            </a:pPr>
            <a:r>
              <a:rPr lang="en-US" sz="1800" dirty="0" smtClean="0"/>
              <a:t>2. Try to give the price early during promotions.</a:t>
            </a:r>
          </a:p>
          <a:p>
            <a:pPr marL="0" indent="0">
              <a:lnSpc>
                <a:spcPct val="120000"/>
              </a:lnSpc>
              <a:spcBef>
                <a:spcPts val="0"/>
              </a:spcBef>
              <a:buFont typeface="Georgia" pitchFamily="18" charset="0"/>
              <a:buNone/>
            </a:pPr>
            <a:r>
              <a:rPr lang="en-US" sz="1800" dirty="0" smtClean="0"/>
              <a:t>3. Reduce the delivery time of the products during promotions.</a:t>
            </a:r>
            <a:br>
              <a:rPr lang="en-US" sz="1800" dirty="0" smtClean="0"/>
            </a:br>
            <a:endParaRPr lang="en-US" sz="1800" dirty="0" smtClean="0"/>
          </a:p>
          <a:p>
            <a:pPr marL="45720" indent="0">
              <a:lnSpc>
                <a:spcPct val="120000"/>
              </a:lnSpc>
              <a:spcBef>
                <a:spcPts val="0"/>
              </a:spcBef>
              <a:buNone/>
            </a:pPr>
            <a:r>
              <a:rPr lang="en-US" sz="1800" b="1" dirty="0" smtClean="0"/>
              <a:t>Positive feedback summary:</a:t>
            </a:r>
          </a:p>
          <a:p>
            <a:pPr marL="0" indent="0">
              <a:lnSpc>
                <a:spcPct val="120000"/>
              </a:lnSpc>
              <a:spcBef>
                <a:spcPts val="0"/>
              </a:spcBef>
              <a:buFont typeface="Georgia" pitchFamily="18" charset="0"/>
              <a:buNone/>
            </a:pPr>
            <a:r>
              <a:rPr lang="en-US" sz="1800" dirty="0" smtClean="0"/>
              <a:t>1. Convenient to use and also a good website.</a:t>
            </a:r>
          </a:p>
          <a:p>
            <a:pPr marL="0" indent="0">
              <a:lnSpc>
                <a:spcPct val="120000"/>
              </a:lnSpc>
              <a:spcBef>
                <a:spcPts val="0"/>
              </a:spcBef>
              <a:buFont typeface="Georgia" pitchFamily="18" charset="0"/>
              <a:buNone/>
            </a:pPr>
            <a:r>
              <a:rPr lang="en-US" sz="1800" dirty="0" smtClean="0"/>
              <a:t>2. Availability of several payment options.</a:t>
            </a:r>
          </a:p>
          <a:p>
            <a:pPr marL="0" indent="0">
              <a:lnSpc>
                <a:spcPct val="120000"/>
              </a:lnSpc>
              <a:spcBef>
                <a:spcPts val="0"/>
              </a:spcBef>
              <a:buFont typeface="Georgia" pitchFamily="18" charset="0"/>
              <a:buNone/>
            </a:pPr>
            <a:r>
              <a:rPr lang="en-US" sz="1800" dirty="0" smtClean="0"/>
              <a:t>3. Faster products delivery.</a:t>
            </a:r>
          </a:p>
          <a:p>
            <a:pPr marL="0" indent="0">
              <a:lnSpc>
                <a:spcPct val="120000"/>
              </a:lnSpc>
              <a:spcBef>
                <a:spcPts val="0"/>
              </a:spcBef>
              <a:buFont typeface="Georgia" pitchFamily="18" charset="0"/>
              <a:buNone/>
            </a:pPr>
            <a:r>
              <a:rPr lang="en-US" sz="1800" dirty="0" smtClean="0"/>
              <a:t>4. Complete information of products available.</a:t>
            </a:r>
          </a:p>
          <a:p>
            <a:pPr marL="0" indent="0">
              <a:lnSpc>
                <a:spcPct val="120000"/>
              </a:lnSpc>
              <a:spcBef>
                <a:spcPts val="0"/>
              </a:spcBef>
              <a:buFont typeface="Georgia" pitchFamily="18" charset="0"/>
              <a:buNone/>
            </a:pPr>
            <a:r>
              <a:rPr lang="en-US" sz="1800" dirty="0" smtClean="0"/>
              <a:t>5. Reliable website or app, perceived trustworthiness.</a:t>
            </a:r>
          </a:p>
          <a:p>
            <a:pPr marL="0" indent="0">
              <a:lnSpc>
                <a:spcPct val="120000"/>
              </a:lnSpc>
              <a:spcBef>
                <a:spcPts val="0"/>
              </a:spcBef>
              <a:buFont typeface="Georgia" pitchFamily="18" charset="0"/>
              <a:buNone/>
            </a:pPr>
            <a:r>
              <a:rPr lang="en-US" sz="1800" dirty="0" smtClean="0"/>
              <a:t>6. Wild variety of product to offer</a:t>
            </a:r>
            <a:endParaRPr lang="en-IN" sz="1800" dirty="0"/>
          </a:p>
        </p:txBody>
      </p:sp>
      <p:sp>
        <p:nvSpPr>
          <p:cNvPr id="4" name="Text Placeholder 3">
            <a:extLst>
              <a:ext uri="{FF2B5EF4-FFF2-40B4-BE49-F238E27FC236}">
                <a16:creationId xmlns="" xmlns:a16="http://schemas.microsoft.com/office/drawing/2014/main" id="{D92836CF-951D-4952-B67C-0653482E7B1D}"/>
              </a:ext>
            </a:extLst>
          </p:cNvPr>
          <p:cNvSpPr txBox="1">
            <a:spLocks/>
          </p:cNvSpPr>
          <p:nvPr/>
        </p:nvSpPr>
        <p:spPr>
          <a:xfrm>
            <a:off x="250628" y="990600"/>
            <a:ext cx="2844060" cy="4267201"/>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endParaRPr lang="en-IN" dirty="0"/>
          </a:p>
        </p:txBody>
      </p:sp>
      <p:pic>
        <p:nvPicPr>
          <p:cNvPr id="6" name="Picture 5">
            <a:extLst>
              <a:ext uri="{FF2B5EF4-FFF2-40B4-BE49-F238E27FC236}">
                <a16:creationId xmlns="" xmlns:a16="http://schemas.microsoft.com/office/drawing/2014/main" id="{258A7CCD-6DA6-42E8-B8A5-4BD399EB6F99}"/>
              </a:ext>
            </a:extLst>
          </p:cNvPr>
          <p:cNvPicPr>
            <a:picLocks noChangeAspect="1"/>
          </p:cNvPicPr>
          <p:nvPr/>
        </p:nvPicPr>
        <p:blipFill>
          <a:blip r:embed="rId2" cstate="print"/>
          <a:stretch>
            <a:fillRect/>
          </a:stretch>
        </p:blipFill>
        <p:spPr>
          <a:xfrm>
            <a:off x="71475" y="3357709"/>
            <a:ext cx="3202365" cy="1157396"/>
          </a:xfrm>
          <a:prstGeom prst="rect">
            <a:avLst/>
          </a:prstGeom>
        </p:spPr>
      </p:pic>
      <p:sp>
        <p:nvSpPr>
          <p:cNvPr id="7" name="Text Placeholder 3">
            <a:extLst>
              <a:ext uri="{FF2B5EF4-FFF2-40B4-BE49-F238E27FC236}">
                <a16:creationId xmlns="" xmlns:a16="http://schemas.microsoft.com/office/drawing/2014/main" id="{5F818F16-BCF8-4397-ACE9-98DF4D89DA4E}"/>
              </a:ext>
            </a:extLst>
          </p:cNvPr>
          <p:cNvSpPr txBox="1">
            <a:spLocks/>
          </p:cNvSpPr>
          <p:nvPr/>
        </p:nvSpPr>
        <p:spPr>
          <a:xfrm>
            <a:off x="-27430" y="3004783"/>
            <a:ext cx="3400177" cy="2872606"/>
          </a:xfrm>
          <a:prstGeom prst="rect">
            <a:avLst/>
          </a:prstGeom>
        </p:spPr>
        <p:txBody>
          <a:bodyPr vert="horz" lIns="91440" tIns="45720" rIns="91440" bIns="45720" rtlCol="0">
            <a:norm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endParaRPr lang="en-IN" sz="2000" dirty="0"/>
          </a:p>
        </p:txBody>
      </p:sp>
      <p:sp>
        <p:nvSpPr>
          <p:cNvPr id="8" name="Rectangle 7"/>
          <p:cNvSpPr/>
          <p:nvPr/>
        </p:nvSpPr>
        <p:spPr>
          <a:xfrm>
            <a:off x="304800" y="2390845"/>
            <a:ext cx="3911600" cy="400110"/>
          </a:xfrm>
          <a:prstGeom prst="rect">
            <a:avLst/>
          </a:prstGeom>
        </p:spPr>
        <p:txBody>
          <a:bodyPr wrap="square">
            <a:spAutoFit/>
          </a:bodyPr>
          <a:lstStyle/>
          <a:p>
            <a:pPr lvl="0"/>
            <a:r>
              <a:rPr lang="en-US" sz="2000" dirty="0">
                <a:solidFill>
                  <a:prstClr val="black"/>
                </a:solidFill>
              </a:rPr>
              <a:t>Online Store Company:</a:t>
            </a:r>
            <a:endParaRPr lang="en-IN" sz="2000" dirty="0">
              <a:solidFill>
                <a:prstClr val="black"/>
              </a:solidFill>
            </a:endParaRPr>
          </a:p>
        </p:txBody>
      </p:sp>
    </p:spTree>
    <p:extLst>
      <p:ext uri="{BB962C8B-B14F-4D97-AF65-F5344CB8AC3E}">
        <p14:creationId xmlns:p14="http://schemas.microsoft.com/office/powerpoint/2010/main" val="206693993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DC6C8859-43E8-4BFE-98AC-497BD3FA0EBD}"/>
              </a:ext>
            </a:extLst>
          </p:cNvPr>
          <p:cNvSpPr txBox="1">
            <a:spLocks/>
          </p:cNvSpPr>
          <p:nvPr/>
        </p:nvSpPr>
        <p:spPr>
          <a:xfrm>
            <a:off x="-29029" y="81109"/>
            <a:ext cx="5210629" cy="53340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IN" dirty="0" smtClean="0"/>
              <a:t>4. Paytm.com</a:t>
            </a:r>
            <a:endParaRPr lang="en-IN" dirty="0"/>
          </a:p>
        </p:txBody>
      </p:sp>
      <p:sp>
        <p:nvSpPr>
          <p:cNvPr id="4" name="Content Placeholder 2">
            <a:extLst>
              <a:ext uri="{FF2B5EF4-FFF2-40B4-BE49-F238E27FC236}">
                <a16:creationId xmlns="" xmlns:a16="http://schemas.microsoft.com/office/drawing/2014/main" id="{F493C49C-DF62-4A21-9C61-C64725893AE0}"/>
              </a:ext>
            </a:extLst>
          </p:cNvPr>
          <p:cNvSpPr txBox="1">
            <a:spLocks/>
          </p:cNvSpPr>
          <p:nvPr/>
        </p:nvSpPr>
        <p:spPr>
          <a:xfrm>
            <a:off x="3371149" y="1224108"/>
            <a:ext cx="5620452" cy="5633891"/>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spcBef>
                <a:spcPts val="0"/>
              </a:spcBef>
              <a:buNone/>
            </a:pPr>
            <a:r>
              <a:rPr lang="en-US" sz="1700" b="1" dirty="0" smtClean="0"/>
              <a:t>To be improved:</a:t>
            </a:r>
          </a:p>
          <a:p>
            <a:pPr marL="0" indent="0">
              <a:spcBef>
                <a:spcPts val="0"/>
              </a:spcBef>
              <a:buFont typeface="Georgia" pitchFamily="18" charset="0"/>
              <a:buNone/>
            </a:pPr>
            <a:r>
              <a:rPr lang="en-US" sz="1700" dirty="0" smtClean="0"/>
              <a:t>1. Reduce the delivery time of the products during promotions.</a:t>
            </a:r>
          </a:p>
          <a:p>
            <a:pPr marL="0" indent="0">
              <a:spcBef>
                <a:spcPts val="0"/>
              </a:spcBef>
              <a:buFont typeface="Georgia" pitchFamily="18" charset="0"/>
              <a:buNone/>
            </a:pPr>
            <a:r>
              <a:rPr lang="en-US" sz="1700" dirty="0" smtClean="0"/>
              <a:t>2. Try to give the price early during promotion.</a:t>
            </a:r>
          </a:p>
          <a:p>
            <a:pPr marL="0" indent="0">
              <a:spcBef>
                <a:spcPts val="0"/>
              </a:spcBef>
              <a:buFont typeface="Georgia" pitchFamily="18" charset="0"/>
              <a:buNone/>
            </a:pPr>
            <a:r>
              <a:rPr lang="en-US" sz="1700" dirty="0" smtClean="0"/>
              <a:t>3. During promotions, try to give a disturbance free shopping experience to customers.</a:t>
            </a:r>
          </a:p>
          <a:p>
            <a:pPr marL="0" indent="0">
              <a:spcBef>
                <a:spcPts val="0"/>
              </a:spcBef>
              <a:buFont typeface="Georgia" pitchFamily="18" charset="0"/>
              <a:buNone/>
            </a:pPr>
            <a:r>
              <a:rPr lang="en-US" sz="1700" dirty="0" smtClean="0"/>
              <a:t>4. Late declaration of price and discounts.</a:t>
            </a:r>
          </a:p>
          <a:p>
            <a:pPr marL="0" indent="0">
              <a:spcBef>
                <a:spcPts val="0"/>
              </a:spcBef>
              <a:buFont typeface="Georgia" pitchFamily="18" charset="0"/>
              <a:buNone/>
            </a:pPr>
            <a:r>
              <a:rPr lang="en-US" sz="1700" dirty="0" smtClean="0"/>
              <a:t>5. Frequent disturbance is occurring while moving from one page to another.</a:t>
            </a:r>
            <a:br>
              <a:rPr lang="en-US" sz="1700" dirty="0" smtClean="0"/>
            </a:br>
            <a:endParaRPr lang="en-US" sz="1700" dirty="0" smtClean="0"/>
          </a:p>
          <a:p>
            <a:pPr marL="45720" indent="0">
              <a:spcBef>
                <a:spcPts val="0"/>
              </a:spcBef>
              <a:buNone/>
            </a:pPr>
            <a:r>
              <a:rPr lang="en-US" sz="1700" b="1" dirty="0" smtClean="0"/>
              <a:t>Positive feedback summary:</a:t>
            </a:r>
          </a:p>
          <a:p>
            <a:pPr marL="0" indent="0">
              <a:spcBef>
                <a:spcPts val="0"/>
              </a:spcBef>
              <a:buFont typeface="Georgia" pitchFamily="18" charset="0"/>
              <a:buNone/>
            </a:pPr>
            <a:r>
              <a:rPr lang="en-US" sz="1700" dirty="0" smtClean="0"/>
              <a:t>1. Convenient to use and a good website.</a:t>
            </a:r>
          </a:p>
          <a:p>
            <a:pPr marL="0" indent="0">
              <a:spcBef>
                <a:spcPts val="0"/>
              </a:spcBef>
              <a:buFont typeface="Georgia" pitchFamily="18" charset="0"/>
              <a:buNone/>
            </a:pPr>
            <a:r>
              <a:rPr lang="en-US" sz="1700" dirty="0" smtClean="0"/>
              <a:t>2. Quickness to complete a purchase.</a:t>
            </a:r>
          </a:p>
          <a:p>
            <a:pPr marL="0" indent="0">
              <a:spcBef>
                <a:spcPts val="0"/>
              </a:spcBef>
              <a:buFont typeface="Georgia" pitchFamily="18" charset="0"/>
              <a:buNone/>
            </a:pPr>
            <a:r>
              <a:rPr lang="en-US" sz="1700" dirty="0" smtClean="0"/>
              <a:t>3. About 64% of the customers feel that either web or app is reliable.</a:t>
            </a:r>
          </a:p>
          <a:p>
            <a:pPr marL="0" indent="0">
              <a:spcBef>
                <a:spcPts val="0"/>
              </a:spcBef>
              <a:buFont typeface="Georgia" pitchFamily="18" charset="0"/>
              <a:buNone/>
            </a:pPr>
            <a:r>
              <a:rPr lang="en-US" sz="1700" dirty="0" smtClean="0"/>
              <a:t>4. Around 20% of the customers believe that </a:t>
            </a:r>
            <a:r>
              <a:rPr lang="en-US" sz="1700" dirty="0" err="1" smtClean="0"/>
              <a:t>Paytm</a:t>
            </a:r>
            <a:r>
              <a:rPr lang="en-US" sz="1700" dirty="0" smtClean="0"/>
              <a:t> has a wild variety of products on offer.</a:t>
            </a:r>
            <a:endParaRPr lang="en-IN" sz="1700" dirty="0"/>
          </a:p>
        </p:txBody>
      </p:sp>
      <p:sp>
        <p:nvSpPr>
          <p:cNvPr id="5" name="Text Placeholder 3">
            <a:extLst>
              <a:ext uri="{FF2B5EF4-FFF2-40B4-BE49-F238E27FC236}">
                <a16:creationId xmlns="" xmlns:a16="http://schemas.microsoft.com/office/drawing/2014/main" id="{E8904F91-DC13-4810-8069-C2A4A7668257}"/>
              </a:ext>
            </a:extLst>
          </p:cNvPr>
          <p:cNvSpPr txBox="1">
            <a:spLocks/>
          </p:cNvSpPr>
          <p:nvPr/>
        </p:nvSpPr>
        <p:spPr>
          <a:xfrm>
            <a:off x="-29029" y="1828800"/>
            <a:ext cx="3400177" cy="2872606"/>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Online Store Company:</a:t>
            </a:r>
            <a:endParaRPr lang="en-IN" dirty="0"/>
          </a:p>
        </p:txBody>
      </p:sp>
      <p:pic>
        <p:nvPicPr>
          <p:cNvPr id="6" name="Picture 5">
            <a:extLst>
              <a:ext uri="{FF2B5EF4-FFF2-40B4-BE49-F238E27FC236}">
                <a16:creationId xmlns="" xmlns:a16="http://schemas.microsoft.com/office/drawing/2014/main" id="{4DFF0B1F-CAD0-439C-8F0F-DDFE7199868A}"/>
              </a:ext>
            </a:extLst>
          </p:cNvPr>
          <p:cNvPicPr>
            <a:picLocks noChangeAspect="1"/>
          </p:cNvPicPr>
          <p:nvPr/>
        </p:nvPicPr>
        <p:blipFill>
          <a:blip r:embed="rId2" cstate="print"/>
          <a:stretch>
            <a:fillRect/>
          </a:stretch>
        </p:blipFill>
        <p:spPr>
          <a:xfrm>
            <a:off x="335066" y="3124200"/>
            <a:ext cx="2671986" cy="1042568"/>
          </a:xfrm>
          <a:prstGeom prst="rect">
            <a:avLst/>
          </a:prstGeom>
        </p:spPr>
      </p:pic>
    </p:spTree>
    <p:extLst>
      <p:ext uri="{BB962C8B-B14F-4D97-AF65-F5344CB8AC3E}">
        <p14:creationId xmlns:p14="http://schemas.microsoft.com/office/powerpoint/2010/main" val="272673129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DA301-7142-4E2D-9760-0621AD3FBE12}"/>
              </a:ext>
            </a:extLst>
          </p:cNvPr>
          <p:cNvSpPr txBox="1">
            <a:spLocks/>
          </p:cNvSpPr>
          <p:nvPr/>
        </p:nvSpPr>
        <p:spPr>
          <a:xfrm>
            <a:off x="-76200" y="-71292"/>
            <a:ext cx="5486400" cy="1061891"/>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IN" dirty="0" smtClean="0"/>
              <a:t>5. Snapdeal.com</a:t>
            </a:r>
            <a:endParaRPr lang="en-IN" dirty="0"/>
          </a:p>
        </p:txBody>
      </p:sp>
      <p:sp>
        <p:nvSpPr>
          <p:cNvPr id="3" name="Content Placeholder 2">
            <a:extLst>
              <a:ext uri="{FF2B5EF4-FFF2-40B4-BE49-F238E27FC236}">
                <a16:creationId xmlns="" xmlns:a16="http://schemas.microsoft.com/office/drawing/2014/main" id="{8CE6A7EA-32DB-4EF2-A841-57C5F3D0CA3F}"/>
              </a:ext>
            </a:extLst>
          </p:cNvPr>
          <p:cNvSpPr txBox="1">
            <a:spLocks/>
          </p:cNvSpPr>
          <p:nvPr/>
        </p:nvSpPr>
        <p:spPr>
          <a:xfrm>
            <a:off x="3124200" y="1147908"/>
            <a:ext cx="6019800" cy="5710091"/>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lnSpc>
                <a:spcPct val="120000"/>
              </a:lnSpc>
              <a:spcBef>
                <a:spcPts val="0"/>
              </a:spcBef>
              <a:buNone/>
            </a:pPr>
            <a:r>
              <a:rPr lang="en-US" sz="1800" b="1" dirty="0" smtClean="0"/>
              <a:t>To be improved:</a:t>
            </a:r>
          </a:p>
          <a:p>
            <a:pPr marL="0" indent="0">
              <a:lnSpc>
                <a:spcPct val="120000"/>
              </a:lnSpc>
              <a:spcBef>
                <a:spcPts val="0"/>
              </a:spcBef>
              <a:buFont typeface="Georgia" pitchFamily="18" charset="0"/>
              <a:buNone/>
            </a:pPr>
            <a:r>
              <a:rPr lang="en-US" sz="1800" dirty="0" smtClean="0"/>
              <a:t>1. Reduce the delivery time of the products during promotions.</a:t>
            </a:r>
          </a:p>
          <a:p>
            <a:pPr marL="0" indent="0">
              <a:lnSpc>
                <a:spcPct val="120000"/>
              </a:lnSpc>
              <a:spcBef>
                <a:spcPts val="0"/>
              </a:spcBef>
              <a:buFont typeface="Georgia" pitchFamily="18" charset="0"/>
              <a:buNone/>
            </a:pPr>
            <a:r>
              <a:rPr lang="en-US" sz="1800" dirty="0" smtClean="0"/>
              <a:t>2. Try to give the price early during promotion.</a:t>
            </a:r>
          </a:p>
          <a:p>
            <a:pPr marL="0" indent="0">
              <a:lnSpc>
                <a:spcPct val="120000"/>
              </a:lnSpc>
              <a:spcBef>
                <a:spcPts val="0"/>
              </a:spcBef>
              <a:buFont typeface="Georgia" pitchFamily="18" charset="0"/>
              <a:buNone/>
            </a:pPr>
            <a:r>
              <a:rPr lang="en-US" sz="1800" dirty="0" smtClean="0"/>
              <a:t>3. During promotions, try to give a disturbance free shopping experience to customers.</a:t>
            </a:r>
          </a:p>
          <a:p>
            <a:pPr marL="0" indent="0">
              <a:lnSpc>
                <a:spcPct val="120000"/>
              </a:lnSpc>
              <a:spcBef>
                <a:spcPts val="0"/>
              </a:spcBef>
              <a:buFont typeface="Georgia" pitchFamily="18" charset="0"/>
              <a:buNone/>
            </a:pPr>
            <a:r>
              <a:rPr lang="en-US" sz="1800" dirty="0" smtClean="0"/>
              <a:t>4. Late declaration of price and discounts.</a:t>
            </a:r>
          </a:p>
          <a:p>
            <a:pPr marL="0" indent="0">
              <a:lnSpc>
                <a:spcPct val="120000"/>
              </a:lnSpc>
              <a:spcBef>
                <a:spcPts val="0"/>
              </a:spcBef>
              <a:buFont typeface="Georgia" pitchFamily="18" charset="0"/>
              <a:buNone/>
            </a:pPr>
            <a:r>
              <a:rPr lang="en-US" sz="1800" dirty="0" smtClean="0"/>
              <a:t>5. No one has expressed to recommend </a:t>
            </a:r>
            <a:r>
              <a:rPr lang="en-US" sz="1800" dirty="0" err="1" smtClean="0"/>
              <a:t>Snapdeal</a:t>
            </a:r>
            <a:r>
              <a:rPr lang="en-US" sz="1800" dirty="0" smtClean="0"/>
              <a:t> to a contact as it has the most negative feedbacks among all other websites.</a:t>
            </a:r>
            <a:br>
              <a:rPr lang="en-US" sz="1800" dirty="0" smtClean="0"/>
            </a:br>
            <a:endParaRPr lang="en-US" sz="1800" dirty="0" smtClean="0"/>
          </a:p>
          <a:p>
            <a:pPr marL="45720" indent="0">
              <a:lnSpc>
                <a:spcPct val="120000"/>
              </a:lnSpc>
              <a:spcBef>
                <a:spcPts val="0"/>
              </a:spcBef>
              <a:buNone/>
            </a:pPr>
            <a:r>
              <a:rPr lang="en-US" sz="1800" b="1" dirty="0" smtClean="0"/>
              <a:t>Positive feedback summary:</a:t>
            </a:r>
          </a:p>
          <a:p>
            <a:pPr marL="0" indent="0">
              <a:lnSpc>
                <a:spcPct val="120000"/>
              </a:lnSpc>
              <a:spcBef>
                <a:spcPts val="0"/>
              </a:spcBef>
              <a:buFont typeface="Georgia" pitchFamily="18" charset="0"/>
              <a:buNone/>
            </a:pPr>
            <a:r>
              <a:rPr lang="en-US" sz="1800" dirty="0" smtClean="0"/>
              <a:t>1. Convenient to use.</a:t>
            </a:r>
          </a:p>
          <a:p>
            <a:pPr marL="0" indent="0">
              <a:lnSpc>
                <a:spcPct val="120000"/>
              </a:lnSpc>
              <a:spcBef>
                <a:spcPts val="0"/>
              </a:spcBef>
              <a:buFont typeface="Georgia" pitchFamily="18" charset="0"/>
              <a:buNone/>
            </a:pPr>
            <a:r>
              <a:rPr lang="en-US" sz="1800" dirty="0" smtClean="0"/>
              <a:t>2. 54% of the customers are happy about the availability of financial information security.</a:t>
            </a:r>
            <a:endParaRPr lang="en-IN" sz="1800" dirty="0"/>
          </a:p>
        </p:txBody>
      </p:sp>
      <p:sp>
        <p:nvSpPr>
          <p:cNvPr id="4" name="Text Placeholder 3">
            <a:extLst>
              <a:ext uri="{FF2B5EF4-FFF2-40B4-BE49-F238E27FC236}">
                <a16:creationId xmlns="" xmlns:a16="http://schemas.microsoft.com/office/drawing/2014/main" id="{24A2F532-C14E-4AA4-BB1F-538FFB5DF951}"/>
              </a:ext>
            </a:extLst>
          </p:cNvPr>
          <p:cNvSpPr txBox="1">
            <a:spLocks/>
          </p:cNvSpPr>
          <p:nvPr/>
        </p:nvSpPr>
        <p:spPr>
          <a:xfrm>
            <a:off x="0" y="1600200"/>
            <a:ext cx="3400177" cy="2895599"/>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dirty="0" smtClean="0"/>
              <a:t>Online Store Company:</a:t>
            </a:r>
            <a:endParaRPr lang="en-IN" dirty="0"/>
          </a:p>
        </p:txBody>
      </p:sp>
      <p:pic>
        <p:nvPicPr>
          <p:cNvPr id="5" name="Picture 4">
            <a:extLst>
              <a:ext uri="{FF2B5EF4-FFF2-40B4-BE49-F238E27FC236}">
                <a16:creationId xmlns="" xmlns:a16="http://schemas.microsoft.com/office/drawing/2014/main" id="{A2DB3459-6753-4364-B605-B2B311E41B45}"/>
              </a:ext>
            </a:extLst>
          </p:cNvPr>
          <p:cNvPicPr>
            <a:picLocks noChangeAspect="1"/>
          </p:cNvPicPr>
          <p:nvPr/>
        </p:nvPicPr>
        <p:blipFill>
          <a:blip r:embed="rId2" cstate="print"/>
          <a:stretch>
            <a:fillRect/>
          </a:stretch>
        </p:blipFill>
        <p:spPr>
          <a:xfrm>
            <a:off x="366588" y="2630433"/>
            <a:ext cx="2667000" cy="651076"/>
          </a:xfrm>
          <a:prstGeom prst="rect">
            <a:avLst/>
          </a:prstGeom>
        </p:spPr>
      </p:pic>
    </p:spTree>
    <p:extLst>
      <p:ext uri="{BB962C8B-B14F-4D97-AF65-F5344CB8AC3E}">
        <p14:creationId xmlns:p14="http://schemas.microsoft.com/office/powerpoint/2010/main" val="2864477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676400" y="1219200"/>
            <a:ext cx="5179002" cy="3124200"/>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sz="6600" dirty="0" smtClean="0">
                <a:latin typeface="Algerian" pitchFamily="82" charset="0"/>
              </a:rPr>
              <a:t>Thank you</a:t>
            </a:r>
            <a:endParaRPr lang="en-US" sz="6600" dirty="0">
              <a:latin typeface="Algerian" pitchFamily="82" charset="0"/>
            </a:endParaRPr>
          </a:p>
        </p:txBody>
      </p:sp>
      <p:sp>
        <p:nvSpPr>
          <p:cNvPr id="4" name="Text Placeholder 3"/>
          <p:cNvSpPr txBox="1">
            <a:spLocks/>
          </p:cNvSpPr>
          <p:nvPr/>
        </p:nvSpPr>
        <p:spPr>
          <a:xfrm>
            <a:off x="1154653" y="4876800"/>
            <a:ext cx="2577559" cy="1148080"/>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dirty="0" smtClean="0"/>
              <a:t>DATE</a:t>
            </a:r>
          </a:p>
          <a:p>
            <a:pPr marL="45720" indent="0">
              <a:buNone/>
            </a:pPr>
            <a:r>
              <a:rPr lang="en-US" dirty="0" smtClean="0"/>
              <a:t>20</a:t>
            </a:r>
            <a:r>
              <a:rPr lang="en-US" baseline="30000" dirty="0" smtClean="0"/>
              <a:t>TH</a:t>
            </a:r>
            <a:r>
              <a:rPr lang="en-US" dirty="0" smtClean="0"/>
              <a:t> AUGUST 2022</a:t>
            </a:r>
          </a:p>
          <a:p>
            <a:endParaRPr lang="en-US" dirty="0"/>
          </a:p>
        </p:txBody>
      </p:sp>
    </p:spTree>
    <p:extLst>
      <p:ext uri="{BB962C8B-B14F-4D97-AF65-F5344CB8AC3E}">
        <p14:creationId xmlns:p14="http://schemas.microsoft.com/office/powerpoint/2010/main" val="4243494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999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9832"/>
            <a:ext cx="4495800" cy="1143000"/>
          </a:xfrm>
        </p:spPr>
        <p:txBody>
          <a:bodyPr/>
          <a:lstStyle/>
          <a:p>
            <a:pPr marL="0" indent="0">
              <a:buNone/>
            </a:pPr>
            <a:r>
              <a:rPr lang="en-US" i="1" dirty="0"/>
              <a:t>Introduction</a:t>
            </a:r>
          </a:p>
        </p:txBody>
      </p:sp>
      <p:sp>
        <p:nvSpPr>
          <p:cNvPr id="8" name="Content Placeholder 7"/>
          <p:cNvSpPr>
            <a:spLocks noGrp="1"/>
          </p:cNvSpPr>
          <p:nvPr>
            <p:ph sz="quarter" idx="13"/>
          </p:nvPr>
        </p:nvSpPr>
        <p:spPr>
          <a:xfrm>
            <a:off x="228600" y="2025445"/>
            <a:ext cx="8763000" cy="4800600"/>
          </a:xfrm>
        </p:spPr>
        <p:txBody>
          <a:bodyPr>
            <a:normAutofit fontScale="92500" lnSpcReduction="10000"/>
          </a:bodyPr>
          <a:lstStyle/>
          <a:p>
            <a:r>
              <a:rPr lang="en-US" dirty="0"/>
              <a:t>What is Customer Retention and do we really need it?</a:t>
            </a:r>
          </a:p>
          <a:p>
            <a:pPr marL="0" indent="0">
              <a:buNone/>
            </a:pPr>
            <a:endParaRPr lang="en-US" dirty="0"/>
          </a:p>
          <a:p>
            <a:pPr marL="301752" lvl="1" indent="0">
              <a:buNone/>
            </a:pPr>
            <a:r>
              <a:rPr lang="en-US" dirty="0" smtClean="0"/>
              <a:t>“Customer retention refers to company’s ability to turn customers into repeat buyers and prevent them from switching to a competitor”</a:t>
            </a:r>
          </a:p>
          <a:p>
            <a:pPr marL="301752" lvl="1" indent="0">
              <a:buNone/>
            </a:pPr>
            <a:r>
              <a:rPr lang="en-US" dirty="0" smtClean="0"/>
              <a:t>In </a:t>
            </a:r>
            <a:r>
              <a:rPr lang="en-US" dirty="0"/>
              <a:t>other words customer retention means – </a:t>
            </a:r>
            <a:r>
              <a:rPr lang="en-US" b="1" dirty="0"/>
              <a:t>“To maintain the existing customers”</a:t>
            </a:r>
          </a:p>
          <a:p>
            <a:pPr marL="301752" lvl="1" indent="0">
              <a:buNone/>
            </a:pPr>
            <a:r>
              <a:rPr lang="en-US" dirty="0"/>
              <a:t>Less spending on customer acquisition : Acquiring a new customer can be up to five times more expensive than retaining an existing one. </a:t>
            </a:r>
          </a:p>
          <a:p>
            <a:pPr marL="301752" lvl="1" indent="0">
              <a:buNone/>
            </a:pPr>
            <a:r>
              <a:rPr lang="en-US" dirty="0"/>
              <a:t>Increased profits : An increase in client retention by 5% can enhance profits by over 25% .</a:t>
            </a:r>
          </a:p>
          <a:p>
            <a:pPr marL="301752" lvl="1" indent="0">
              <a:buNone/>
            </a:pPr>
            <a:r>
              <a:rPr lang="en-US" dirty="0"/>
              <a:t>Improved online reputation : Over 37% of customers will only post online reviews if they are “extremely satisfied”.</a:t>
            </a:r>
          </a:p>
          <a:p>
            <a:pPr marL="301752" lvl="1" indent="0">
              <a:buNone/>
            </a:pPr>
            <a:r>
              <a:rPr lang="en-US" dirty="0"/>
              <a:t>Positive Reviews : The longer customers stay with a company, the more business, positive reviews, and they bring word of mouth advertising.</a:t>
            </a:r>
          </a:p>
          <a:p>
            <a:pPr marL="0" indent="0">
              <a:buNone/>
            </a:pPr>
            <a:endParaRPr lang="en-US" dirty="0"/>
          </a:p>
          <a:p>
            <a:pPr marL="0" indent="0">
              <a:buNone/>
            </a:pPr>
            <a:endParaRPr lang="en-US" dirty="0"/>
          </a:p>
          <a:p>
            <a:pPr marL="0" indent="0">
              <a:buNone/>
            </a:pPr>
            <a:endParaRPr lang="en-US" dirty="0"/>
          </a:p>
          <a:p>
            <a:endParaRPr lang="en-US" dirty="0"/>
          </a:p>
        </p:txBody>
      </p:sp>
      <p:pic>
        <p:nvPicPr>
          <p:cNvPr id="10" name="Content Placeholder 9">
            <a:extLst>
              <a:ext uri="{FF2B5EF4-FFF2-40B4-BE49-F238E27FC236}">
                <a16:creationId xmlns="" xmlns:a16="http://schemas.microsoft.com/office/drawing/2014/main" id="{7871D113-471C-4A73-97D4-34A12FD946ED}"/>
              </a:ext>
            </a:extLst>
          </p:cNvPr>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l="8572" t="6303" r="12857"/>
          <a:stretch/>
        </p:blipFill>
        <p:spPr>
          <a:xfrm>
            <a:off x="3581400" y="228600"/>
            <a:ext cx="5410200" cy="1752600"/>
          </a:xfrm>
          <a:prstGeom prst="rect">
            <a:avLst/>
          </a:prstGeom>
          <a:ln>
            <a:noFill/>
          </a:ln>
          <a:effectLst>
            <a:softEdge rad="112500"/>
          </a:effectLst>
        </p:spPr>
      </p:pic>
    </p:spTree>
    <p:extLst>
      <p:ext uri="{BB962C8B-B14F-4D97-AF65-F5344CB8AC3E}">
        <p14:creationId xmlns:p14="http://schemas.microsoft.com/office/powerpoint/2010/main" val="2877099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52401"/>
            <a:ext cx="8610599" cy="3886200"/>
          </a:xfrm>
        </p:spPr>
        <p:txBody>
          <a:bodyPr>
            <a:normAutofit lnSpcReduction="10000"/>
          </a:bodyPr>
          <a:lstStyle/>
          <a:p>
            <a:pPr marL="342900" indent="-342900">
              <a:buFont typeface="Arial" panose="020B0604020202020204" pitchFamily="34" charset="0"/>
              <a:buChar char="•"/>
            </a:pPr>
            <a:r>
              <a:rPr lang="en-US" sz="2400"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dirty="0">
                <a:latin typeface="Constantia (Body)"/>
                <a:ea typeface="Cambria" panose="02040503050406030204" pitchFamily="18" charset="0"/>
              </a:rPr>
              <a:t>It’s more expensive to acquire a new customer than to retain an old one.</a:t>
            </a:r>
          </a:p>
          <a:p>
            <a:endParaRPr lang="en-US" dirty="0"/>
          </a:p>
        </p:txBody>
      </p:sp>
      <p:pic>
        <p:nvPicPr>
          <p:cNvPr id="5" name="Content Placeholder 4">
            <a:extLst>
              <a:ext uri="{FF2B5EF4-FFF2-40B4-BE49-F238E27FC236}">
                <a16:creationId xmlns="" xmlns:a16="http://schemas.microsoft.com/office/drawing/2014/main" id="{CE548D8E-359D-4A21-916F-3CBAD44BB2CD}"/>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914400" y="3657600"/>
            <a:ext cx="6629400" cy="3048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112030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0"/>
            <a:ext cx="9448799" cy="4206239"/>
          </a:xfrm>
        </p:spPr>
        <p:txBody>
          <a:bodyPr>
            <a:normAutofit/>
          </a:bodyPr>
          <a:lstStyle/>
          <a:p>
            <a:pPr marL="342900" indent="-342900">
              <a:buFont typeface="Arial" panose="020B0604020202020204" pitchFamily="34" charset="0"/>
              <a:buChar char="•"/>
            </a:pPr>
            <a:r>
              <a:rPr lang="en-US" sz="2400" dirty="0">
                <a:latin typeface="Constantia (Body)"/>
                <a:ea typeface="Cambria" panose="02040503050406030204" pitchFamily="18" charset="0"/>
              </a:rPr>
              <a:t>Tips for Succeeding at Customer Retention</a:t>
            </a:r>
          </a:p>
          <a:p>
            <a:endParaRPr lang="en-US"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dirty="0">
                <a:latin typeface="Constantia (Body)"/>
                <a:ea typeface="Cambria" panose="02040503050406030204" pitchFamily="18" charset="0"/>
              </a:rPr>
              <a:t>Keep asking, listening analyzing and improving</a:t>
            </a:r>
            <a:endParaRPr lang="en-IN" dirty="0">
              <a:latin typeface="Constantia (Body)"/>
              <a:ea typeface="Cambria" panose="02040503050406030204" pitchFamily="18" charset="0"/>
            </a:endParaRPr>
          </a:p>
          <a:p>
            <a:pPr marL="45720" indent="0">
              <a:buNone/>
            </a:pPr>
            <a:endParaRPr lang="en-US" dirty="0"/>
          </a:p>
        </p:txBody>
      </p:sp>
      <p:pic>
        <p:nvPicPr>
          <p:cNvPr id="5" name="Content Placeholder 4">
            <a:extLst>
              <a:ext uri="{FF2B5EF4-FFF2-40B4-BE49-F238E27FC236}">
                <a16:creationId xmlns="" xmlns:a16="http://schemas.microsoft.com/office/drawing/2014/main" id="{990C397F-77C5-4C80-A3B6-557DEED3079F}"/>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1524000" y="3733800"/>
            <a:ext cx="7356530" cy="2941637"/>
          </a:xfrm>
          <a:prstGeom prst="rect">
            <a:avLst/>
          </a:prstGeom>
          <a:ln>
            <a:noFill/>
          </a:ln>
          <a:effectLst>
            <a:softEdge rad="112500"/>
          </a:effectLst>
        </p:spPr>
      </p:pic>
    </p:spTree>
    <p:extLst>
      <p:ext uri="{BB962C8B-B14F-4D97-AF65-F5344CB8AC3E}">
        <p14:creationId xmlns:p14="http://schemas.microsoft.com/office/powerpoint/2010/main" val="4127206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0"/>
            <a:ext cx="8991599" cy="4648200"/>
          </a:xfrm>
        </p:spPr>
        <p:txBody>
          <a:bodyPr>
            <a:normAutofit/>
          </a:bodyPr>
          <a:lstStyle/>
          <a:p>
            <a:pPr marL="342900" indent="-342900">
              <a:buFont typeface="Arial" panose="020B0604020202020204" pitchFamily="34" charset="0"/>
              <a:buChar char="•"/>
            </a:pPr>
            <a:r>
              <a:rPr lang="en-US" sz="2400" dirty="0">
                <a:latin typeface="Constantia (Body)"/>
                <a:ea typeface="Cambria" panose="02040503050406030204" pitchFamily="18" charset="0"/>
              </a:rPr>
              <a:t>Motivation for the Problem Undertaken</a:t>
            </a:r>
          </a:p>
          <a:p>
            <a:endParaRPr lang="en-US"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dirty="0">
                <a:latin typeface="Constantia (Body)"/>
                <a:ea typeface="Cambria" panose="02040503050406030204" pitchFamily="18" charset="0"/>
              </a:rPr>
              <a:t>Furthermore in the emerging world of Customer Success, retention is a major objective.</a:t>
            </a:r>
          </a:p>
          <a:p>
            <a:endParaRPr lang="en-US" dirty="0"/>
          </a:p>
        </p:txBody>
      </p:sp>
      <p:pic>
        <p:nvPicPr>
          <p:cNvPr id="5" name="Content Placeholder 4">
            <a:extLst>
              <a:ext uri="{FF2B5EF4-FFF2-40B4-BE49-F238E27FC236}">
                <a16:creationId xmlns="" xmlns:a16="http://schemas.microsoft.com/office/drawing/2014/main" id="{5E13F064-4258-40FC-9DDC-302ABC833704}"/>
              </a:ext>
            </a:extLst>
          </p:cNvPr>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l="9966" t="17519" r="8763"/>
          <a:stretch/>
        </p:blipFill>
        <p:spPr>
          <a:xfrm>
            <a:off x="3048000" y="4419600"/>
            <a:ext cx="6096000" cy="2438400"/>
          </a:xfrm>
          <a:prstGeom prst="rect">
            <a:avLst/>
          </a:prstGeom>
        </p:spPr>
      </p:pic>
    </p:spTree>
    <p:extLst>
      <p:ext uri="{BB962C8B-B14F-4D97-AF65-F5344CB8AC3E}">
        <p14:creationId xmlns:p14="http://schemas.microsoft.com/office/powerpoint/2010/main" val="32644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6172199" cy="838200"/>
          </a:xfrm>
        </p:spPr>
        <p:txBody>
          <a:bodyPr/>
          <a:lstStyle/>
          <a:p>
            <a:pPr marL="0" indent="0">
              <a:buNone/>
            </a:pPr>
            <a:r>
              <a:rPr lang="en-US" dirty="0"/>
              <a:t>Problem Statement</a:t>
            </a:r>
          </a:p>
        </p:txBody>
      </p:sp>
      <p:sp>
        <p:nvSpPr>
          <p:cNvPr id="3" name="Content Placeholder 2"/>
          <p:cNvSpPr>
            <a:spLocks noGrp="1"/>
          </p:cNvSpPr>
          <p:nvPr>
            <p:ph sz="quarter" idx="13"/>
          </p:nvPr>
        </p:nvSpPr>
        <p:spPr>
          <a:xfrm>
            <a:off x="1142998" y="731518"/>
            <a:ext cx="7924801" cy="4602481"/>
          </a:xfrm>
        </p:spPr>
        <p:txBody>
          <a:bodyPr>
            <a:normAutofit fontScale="77500" lnSpcReduction="20000"/>
          </a:bodyPr>
          <a:lstStyle/>
          <a:p>
            <a:pPr>
              <a:buFont typeface="Wingdings" panose="05000000000000000000" pitchFamily="2" charset="2"/>
              <a:buChar char="Ø"/>
            </a:pPr>
            <a:r>
              <a:rPr lang="en-US" sz="24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4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4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400" dirty="0"/>
              <a:t>The research furthermore investigated the factors that influence the online customers repeat purchase intention.</a:t>
            </a:r>
          </a:p>
          <a:p>
            <a:pPr>
              <a:buFont typeface="Wingdings" panose="05000000000000000000" pitchFamily="2" charset="2"/>
              <a:buChar char="Ø"/>
            </a:pPr>
            <a:r>
              <a:rPr lang="en-US" sz="2400" dirty="0"/>
              <a:t>The combination of both utilitarian value and hedonistic values are needed to affect the repeat purchase intention (loyalty) positively.</a:t>
            </a:r>
          </a:p>
          <a:p>
            <a:pPr>
              <a:buFont typeface="Wingdings" panose="05000000000000000000" pitchFamily="2" charset="2"/>
              <a:buChar char="Ø"/>
            </a:pPr>
            <a:r>
              <a:rPr lang="en-US" sz="2400" dirty="0"/>
              <a:t>The data is collected from the Indian online shoppers. Results indicate the e-retail success factors, which are very much critical for customer satisfaction.</a:t>
            </a:r>
          </a:p>
          <a:p>
            <a:endParaRPr lang="en-US" dirty="0"/>
          </a:p>
        </p:txBody>
      </p:sp>
      <p:pic>
        <p:nvPicPr>
          <p:cNvPr id="5" name="Content Placeholder 4">
            <a:extLst>
              <a:ext uri="{FF2B5EF4-FFF2-40B4-BE49-F238E27FC236}">
                <a16:creationId xmlns="" xmlns:a16="http://schemas.microsoft.com/office/drawing/2014/main" id="{20D25438-E3AA-4EF9-93FC-A32971A91C34}"/>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2667000" y="5105400"/>
            <a:ext cx="6172200" cy="1752600"/>
          </a:xfrm>
          <a:prstGeom prst="rect">
            <a:avLst/>
          </a:prstGeom>
        </p:spPr>
      </p:pic>
    </p:spTree>
    <p:extLst>
      <p:ext uri="{BB962C8B-B14F-4D97-AF65-F5344CB8AC3E}">
        <p14:creationId xmlns:p14="http://schemas.microsoft.com/office/powerpoint/2010/main" val="189545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ircle(in)">
                                      <p:cBhvr>
                                        <p:cTn id="18" dur="2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circle(in)">
                                      <p:cBhvr>
                                        <p:cTn id="23" dur="2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circle(in)">
                                      <p:cBhvr>
                                        <p:cTn id="28" dur="2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circle(in)">
                                      <p:cBhvr>
                                        <p:cTn id="33" dur="20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circle(in)">
                                      <p:cBhvr>
                                        <p:cTn id="38"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 y="0"/>
            <a:ext cx="8991600" cy="792481"/>
          </a:xfrm>
        </p:spPr>
        <p:txBody>
          <a:bodyPr>
            <a:normAutofit lnSpcReduction="10000"/>
          </a:bodyPr>
          <a:lstStyle/>
          <a:p>
            <a:r>
              <a:rPr lang="en-US" b="1" dirty="0"/>
              <a:t>The problem statement can be represented in the form of below use case diagram as well.</a:t>
            </a:r>
            <a:endParaRPr lang="en-IN" b="1" dirty="0"/>
          </a:p>
          <a:p>
            <a:endParaRPr lang="en-US" dirty="0"/>
          </a:p>
        </p:txBody>
      </p:sp>
      <p:pic>
        <p:nvPicPr>
          <p:cNvPr id="5" name="Content Placeholder 4">
            <a:extLst>
              <a:ext uri="{FF2B5EF4-FFF2-40B4-BE49-F238E27FC236}">
                <a16:creationId xmlns="" xmlns:a16="http://schemas.microsoft.com/office/drawing/2014/main" id="{2B09F255-D20D-4FD9-9320-913AE984AB40}"/>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0" y="762000"/>
            <a:ext cx="8991600" cy="609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027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52400" y="0"/>
            <a:ext cx="6859556" cy="880548"/>
          </a:xfrm>
          <a:prstGeom prst="rect">
            <a:avLst/>
          </a:prstGeom>
          <a:effectLst/>
        </p:spPr>
        <p:txBody>
          <a:bodyPr vert="horz" lIns="91440" tIns="45720" rIns="91440" bIns="45720" rtlCol="0" anchor="t" anchorCtr="0">
            <a:normAutofit fontScale="67500" lnSpcReduction="20000"/>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altLang="en-US" dirty="0" smtClean="0"/>
              <a:t>How a Modern Database Works</a:t>
            </a:r>
            <a:br>
              <a:rPr lang="en-US" altLang="en-US" dirty="0" smtClean="0"/>
            </a:br>
            <a:endParaRPr lang="en-US" dirty="0"/>
          </a:p>
        </p:txBody>
      </p:sp>
      <p:grpSp>
        <p:nvGrpSpPr>
          <p:cNvPr id="7" name="Group 4"/>
          <p:cNvGrpSpPr>
            <a:grpSpLocks/>
          </p:cNvGrpSpPr>
          <p:nvPr/>
        </p:nvGrpSpPr>
        <p:grpSpPr bwMode="auto">
          <a:xfrm>
            <a:off x="191909" y="3619372"/>
            <a:ext cx="1533525" cy="990600"/>
            <a:chOff x="336" y="1296"/>
            <a:chExt cx="1104" cy="624"/>
          </a:xfrm>
        </p:grpSpPr>
        <p:sp>
          <p:nvSpPr>
            <p:cNvPr id="8"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9"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0"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1"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12" name="AutoShape 9"/>
          <p:cNvSpPr>
            <a:spLocks noChangeArrowheads="1"/>
          </p:cNvSpPr>
          <p:nvPr/>
        </p:nvSpPr>
        <p:spPr bwMode="auto">
          <a:xfrm>
            <a:off x="3358105" y="3581272"/>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Marketing</a:t>
            </a:r>
          </a:p>
          <a:p>
            <a:pPr algn="ctr" eaLnBrk="1" hangingPunct="1"/>
            <a:r>
              <a:rPr lang="en-US" altLang="en-US" sz="2000" dirty="0"/>
              <a:t>Database</a:t>
            </a:r>
          </a:p>
        </p:txBody>
      </p:sp>
      <p:sp>
        <p:nvSpPr>
          <p:cNvPr id="13" name="Rectangle 10"/>
          <p:cNvSpPr>
            <a:spLocks noChangeArrowheads="1"/>
          </p:cNvSpPr>
          <p:nvPr/>
        </p:nvSpPr>
        <p:spPr bwMode="auto">
          <a:xfrm>
            <a:off x="6760465" y="3558156"/>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Analytic &amp;</a:t>
            </a:r>
          </a:p>
          <a:p>
            <a:pPr algn="ctr" eaLnBrk="1" hangingPunct="1"/>
            <a:r>
              <a:rPr lang="en-US" altLang="en-US" sz="2000" dirty="0"/>
              <a:t>Campaign</a:t>
            </a:r>
          </a:p>
          <a:p>
            <a:pPr algn="ctr" eaLnBrk="1" hangingPunct="1"/>
            <a:r>
              <a:rPr lang="en-US" altLang="en-US" sz="2000" dirty="0"/>
              <a:t>Software</a:t>
            </a:r>
          </a:p>
        </p:txBody>
      </p:sp>
      <p:sp>
        <p:nvSpPr>
          <p:cNvPr id="14" name="Line 11"/>
          <p:cNvSpPr>
            <a:spLocks noChangeShapeType="1"/>
          </p:cNvSpPr>
          <p:nvPr/>
        </p:nvSpPr>
        <p:spPr bwMode="auto">
          <a:xfrm>
            <a:off x="5610638" y="4130548"/>
            <a:ext cx="2667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 name="Text Box 12"/>
          <p:cNvSpPr txBox="1">
            <a:spLocks noChangeArrowheads="1"/>
          </p:cNvSpPr>
          <p:nvPr/>
        </p:nvSpPr>
        <p:spPr bwMode="auto">
          <a:xfrm>
            <a:off x="286904" y="2346197"/>
            <a:ext cx="166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dirty="0"/>
              <a:t>Customer Transactions</a:t>
            </a:r>
          </a:p>
        </p:txBody>
      </p:sp>
      <p:sp>
        <p:nvSpPr>
          <p:cNvPr id="16" name="Text Box 13"/>
          <p:cNvSpPr txBox="1">
            <a:spLocks noChangeArrowheads="1"/>
          </p:cNvSpPr>
          <p:nvPr/>
        </p:nvSpPr>
        <p:spPr bwMode="auto">
          <a:xfrm>
            <a:off x="8488332" y="3124073"/>
            <a:ext cx="1465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000">
              <a:solidFill>
                <a:schemeClr val="tx2"/>
              </a:solidFill>
            </a:endParaRPr>
          </a:p>
        </p:txBody>
      </p:sp>
      <p:sp>
        <p:nvSpPr>
          <p:cNvPr id="17" name="Text Box 14"/>
          <p:cNvSpPr txBox="1">
            <a:spLocks noChangeArrowheads="1"/>
          </p:cNvSpPr>
          <p:nvPr/>
        </p:nvSpPr>
        <p:spPr bwMode="auto">
          <a:xfrm>
            <a:off x="7672642" y="2086561"/>
            <a:ext cx="14668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dirty="0"/>
              <a:t>Marketing Staff -Access By Web</a:t>
            </a:r>
          </a:p>
        </p:txBody>
      </p:sp>
      <p:sp>
        <p:nvSpPr>
          <p:cNvPr id="18" name="Line 15"/>
          <p:cNvSpPr>
            <a:spLocks noChangeShapeType="1"/>
          </p:cNvSpPr>
          <p:nvPr/>
        </p:nvSpPr>
        <p:spPr bwMode="auto">
          <a:xfrm flipH="1">
            <a:off x="7427215" y="2750564"/>
            <a:ext cx="0" cy="5719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pic>
        <p:nvPicPr>
          <p:cNvPr id="19" name="Picture 17" descr="hh0023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2566" y="639800"/>
            <a:ext cx="123031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18"/>
          <p:cNvSpPr>
            <a:spLocks noChangeShapeType="1"/>
          </p:cNvSpPr>
          <p:nvPr/>
        </p:nvSpPr>
        <p:spPr bwMode="auto">
          <a:xfrm flipH="1" flipV="1">
            <a:off x="5617085" y="2857372"/>
            <a:ext cx="40005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 name="AutoShape 20"/>
          <p:cNvSpPr>
            <a:spLocks noChangeArrowheads="1"/>
          </p:cNvSpPr>
          <p:nvPr/>
        </p:nvSpPr>
        <p:spPr bwMode="auto">
          <a:xfrm>
            <a:off x="5154232" y="5592507"/>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latin typeface="Tahoma" panose="020B0604030504040204" pitchFamily="34" charset="0"/>
              </a:rPr>
              <a:t>Appended</a:t>
            </a:r>
          </a:p>
          <a:p>
            <a:pPr algn="ctr"/>
            <a:r>
              <a:rPr lang="en-US" altLang="en-US" dirty="0">
                <a:latin typeface="Tahoma" panose="020B0604030504040204" pitchFamily="34" charset="0"/>
              </a:rPr>
              <a:t>Data</a:t>
            </a:r>
          </a:p>
        </p:txBody>
      </p:sp>
      <p:pic>
        <p:nvPicPr>
          <p:cNvPr id="22" name="Picture 22" descr="pe03879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815585" y="518711"/>
            <a:ext cx="21685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23"/>
          <p:cNvSpPr>
            <a:spLocks noChangeShapeType="1"/>
          </p:cNvSpPr>
          <p:nvPr/>
        </p:nvSpPr>
        <p:spPr bwMode="auto">
          <a:xfrm flipV="1">
            <a:off x="4083812" y="5006084"/>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AutoShape 24"/>
          <p:cNvSpPr>
            <a:spLocks noChangeArrowheads="1"/>
          </p:cNvSpPr>
          <p:nvPr/>
        </p:nvSpPr>
        <p:spPr bwMode="auto">
          <a:xfrm>
            <a:off x="6825711" y="5394576"/>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t>Modeling &amp;</a:t>
            </a:r>
          </a:p>
          <a:p>
            <a:pPr algn="ctr" eaLnBrk="1" hangingPunct="1"/>
            <a:r>
              <a:rPr lang="en-US" altLang="en-US" dirty="0"/>
              <a:t>Analytics</a:t>
            </a:r>
          </a:p>
        </p:txBody>
      </p:sp>
      <p:sp>
        <p:nvSpPr>
          <p:cNvPr id="25" name="Text Box 25"/>
          <p:cNvSpPr txBox="1">
            <a:spLocks noChangeArrowheads="1"/>
          </p:cNvSpPr>
          <p:nvPr/>
        </p:nvSpPr>
        <p:spPr bwMode="auto">
          <a:xfrm>
            <a:off x="3289268" y="2269997"/>
            <a:ext cx="1589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dirty="0"/>
              <a:t>Marketing Campaigns</a:t>
            </a:r>
          </a:p>
        </p:txBody>
      </p:sp>
      <p:sp>
        <p:nvSpPr>
          <p:cNvPr id="26" name="Line 28"/>
          <p:cNvSpPr>
            <a:spLocks noChangeShapeType="1"/>
          </p:cNvSpPr>
          <p:nvPr/>
        </p:nvSpPr>
        <p:spPr bwMode="auto">
          <a:xfrm flipV="1">
            <a:off x="2060543" y="4762372"/>
            <a:ext cx="12287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9"/>
          <p:cNvSpPr>
            <a:spLocks noChangeShapeType="1"/>
          </p:cNvSpPr>
          <p:nvPr/>
        </p:nvSpPr>
        <p:spPr bwMode="auto">
          <a:xfrm>
            <a:off x="916125" y="308597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30"/>
          <p:cNvSpPr>
            <a:spLocks noChangeShapeType="1"/>
          </p:cNvSpPr>
          <p:nvPr/>
        </p:nvSpPr>
        <p:spPr bwMode="auto">
          <a:xfrm>
            <a:off x="2897156" y="46480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31"/>
          <p:cNvSpPr>
            <a:spLocks noChangeShapeType="1"/>
          </p:cNvSpPr>
          <p:nvPr/>
        </p:nvSpPr>
        <p:spPr bwMode="auto">
          <a:xfrm flipH="1">
            <a:off x="3735356" y="1752472"/>
            <a:ext cx="1155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 name="Group 32"/>
          <p:cNvGrpSpPr>
            <a:grpSpLocks/>
          </p:cNvGrpSpPr>
          <p:nvPr/>
        </p:nvGrpSpPr>
        <p:grpSpPr bwMode="auto">
          <a:xfrm>
            <a:off x="609600" y="880548"/>
            <a:ext cx="1163638" cy="1404938"/>
            <a:chOff x="3206" y="2857"/>
            <a:chExt cx="925" cy="1173"/>
          </a:xfrm>
        </p:grpSpPr>
        <p:sp>
          <p:nvSpPr>
            <p:cNvPr id="31"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4" name="AutoShape 166"/>
          <p:cNvSpPr>
            <a:spLocks noChangeArrowheads="1"/>
          </p:cNvSpPr>
          <p:nvPr/>
        </p:nvSpPr>
        <p:spPr bwMode="auto">
          <a:xfrm>
            <a:off x="291939" y="5653626"/>
            <a:ext cx="1666869" cy="1020763"/>
          </a:xfrm>
          <a:prstGeom prst="flowChartAlternateProcess">
            <a:avLst/>
          </a:prstGeom>
          <a:solidFill>
            <a:srgbClr val="99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Data Cleaning</a:t>
            </a:r>
          </a:p>
          <a:p>
            <a:pPr algn="ctr"/>
            <a:r>
              <a:rPr lang="en-US" altLang="en-US" dirty="0"/>
              <a:t>Standardization</a:t>
            </a:r>
          </a:p>
        </p:txBody>
      </p:sp>
      <p:pic>
        <p:nvPicPr>
          <p:cNvPr id="165" name="Picture 167" descr="webs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2218" y="5532309"/>
            <a:ext cx="155098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Line 168"/>
          <p:cNvSpPr>
            <a:spLocks noChangeShapeType="1"/>
          </p:cNvSpPr>
          <p:nvPr/>
        </p:nvSpPr>
        <p:spPr bwMode="auto">
          <a:xfrm flipH="1" flipV="1">
            <a:off x="5071047" y="4548884"/>
            <a:ext cx="161547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 name="Line 169"/>
          <p:cNvSpPr>
            <a:spLocks noChangeShapeType="1"/>
          </p:cNvSpPr>
          <p:nvPr/>
        </p:nvSpPr>
        <p:spPr bwMode="auto">
          <a:xfrm flipH="1" flipV="1">
            <a:off x="5131310" y="4800472"/>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8" name="Text Box 170"/>
          <p:cNvSpPr txBox="1">
            <a:spLocks noChangeArrowheads="1"/>
          </p:cNvSpPr>
          <p:nvPr/>
        </p:nvSpPr>
        <p:spPr bwMode="auto">
          <a:xfrm>
            <a:off x="2690145" y="6553072"/>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dirty="0"/>
              <a:t>Website</a:t>
            </a:r>
          </a:p>
        </p:txBody>
      </p:sp>
      <p:pic>
        <p:nvPicPr>
          <p:cNvPr id="169" name="Picture 168">
            <a:extLst>
              <a:ext uri="{FF2B5EF4-FFF2-40B4-BE49-F238E27FC236}">
                <a16:creationId xmlns="" xmlns:a16="http://schemas.microsoft.com/office/drawing/2014/main" id="{8DF60C80-D509-4D6B-BF63-00A38BF805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1788" y="-1833709"/>
            <a:ext cx="1493264" cy="995509"/>
          </a:xfrm>
          <a:prstGeom prst="rect">
            <a:avLst/>
          </a:prstGeom>
        </p:spPr>
      </p:pic>
    </p:spTree>
    <p:extLst>
      <p:ext uri="{BB962C8B-B14F-4D97-AF65-F5344CB8AC3E}">
        <p14:creationId xmlns:p14="http://schemas.microsoft.com/office/powerpoint/2010/main" val="328682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147</TotalTime>
  <Words>1677</Words>
  <Application>Microsoft Office PowerPoint</Application>
  <PresentationFormat>On-screen Show (4:3)</PresentationFormat>
  <Paragraphs>202</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Slipstream</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neeraj kumar</dc:creator>
  <cp:lastModifiedBy>GAURAV</cp:lastModifiedBy>
  <cp:revision>22</cp:revision>
  <dcterms:created xsi:type="dcterms:W3CDTF">2006-08-16T00:00:00Z</dcterms:created>
  <dcterms:modified xsi:type="dcterms:W3CDTF">2022-08-20T09:24:50Z</dcterms:modified>
</cp:coreProperties>
</file>